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648450" cy="98504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2060575" indent="-1603375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4122738" indent="-3208338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6184900" indent="-4813300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8247063" indent="-6418263" algn="l" rtl="0" fontAlgn="base">
      <a:spcBef>
        <a:spcPct val="0"/>
      </a:spcBef>
      <a:spcAft>
        <a:spcPct val="0"/>
      </a:spcAft>
      <a:defRPr sz="90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90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90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90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90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84" y="436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042D0-EB2A-4316-9AF2-0E49D04F5AF5}" type="datetimeFigureOut">
              <a:rPr lang="en-US" smtClean="0"/>
              <a:t>2015-08-25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38338" y="738188"/>
            <a:ext cx="277177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5163" y="4678363"/>
            <a:ext cx="5318125" cy="44338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550" y="9356725"/>
            <a:ext cx="288131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93889-C179-4B3C-AB5B-47489C703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3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93889-C179-4B3C-AB5B-47489C703F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5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13421690"/>
            <a:ext cx="27543443" cy="92611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608" y="24483062"/>
            <a:ext cx="22682835" cy="110413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62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24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8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48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10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7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3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96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7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1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6" y="1730227"/>
            <a:ext cx="7290911" cy="368646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1730227"/>
            <a:ext cx="21332666" cy="368646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0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0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98" y="27763469"/>
            <a:ext cx="27543443" cy="8581074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698" y="18312299"/>
            <a:ext cx="27543443" cy="9451175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62063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2412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8619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4825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310317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7238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34444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96508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2" y="10081269"/>
            <a:ext cx="14311789" cy="28513566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59" y="10081269"/>
            <a:ext cx="14311789" cy="28513566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0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5" y="9671212"/>
            <a:ext cx="14317416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62063" indent="0">
              <a:buNone/>
              <a:defRPr sz="9000" b="1"/>
            </a:lvl2pPr>
            <a:lvl3pPr marL="4124127" indent="0">
              <a:buNone/>
              <a:defRPr sz="8100" b="1"/>
            </a:lvl3pPr>
            <a:lvl4pPr marL="6186190" indent="0">
              <a:buNone/>
              <a:defRPr sz="7200" b="1"/>
            </a:lvl4pPr>
            <a:lvl5pPr marL="8248254" indent="0">
              <a:buNone/>
              <a:defRPr sz="7200" b="1"/>
            </a:lvl5pPr>
            <a:lvl6pPr marL="10310317" indent="0">
              <a:buNone/>
              <a:defRPr sz="7200" b="1"/>
            </a:lvl6pPr>
            <a:lvl7pPr marL="12372381" indent="0">
              <a:buNone/>
              <a:defRPr sz="7200" b="1"/>
            </a:lvl7pPr>
            <a:lvl8pPr marL="14434444" indent="0">
              <a:buNone/>
              <a:defRPr sz="7200" b="1"/>
            </a:lvl8pPr>
            <a:lvl9pPr marL="16496508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5" y="13701712"/>
            <a:ext cx="14317416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0816" y="9671212"/>
            <a:ext cx="14323039" cy="4030502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62063" indent="0">
              <a:buNone/>
              <a:defRPr sz="9000" b="1"/>
            </a:lvl2pPr>
            <a:lvl3pPr marL="4124127" indent="0">
              <a:buNone/>
              <a:defRPr sz="8100" b="1"/>
            </a:lvl3pPr>
            <a:lvl4pPr marL="6186190" indent="0">
              <a:buNone/>
              <a:defRPr sz="7200" b="1"/>
            </a:lvl4pPr>
            <a:lvl5pPr marL="8248254" indent="0">
              <a:buNone/>
              <a:defRPr sz="7200" b="1"/>
            </a:lvl5pPr>
            <a:lvl6pPr marL="10310317" indent="0">
              <a:buNone/>
              <a:defRPr sz="7200" b="1"/>
            </a:lvl6pPr>
            <a:lvl7pPr marL="12372381" indent="0">
              <a:buNone/>
              <a:defRPr sz="7200" b="1"/>
            </a:lvl7pPr>
            <a:lvl8pPr marL="14434444" indent="0">
              <a:buNone/>
              <a:defRPr sz="7200" b="1"/>
            </a:lvl8pPr>
            <a:lvl9pPr marL="16496508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16" y="13701712"/>
            <a:ext cx="14323039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8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6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10" y="1720219"/>
            <a:ext cx="10660710" cy="7320916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088" y="1720219"/>
            <a:ext cx="18114766" cy="36874614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10" y="9041134"/>
            <a:ext cx="10660710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62063" indent="0">
              <a:buNone/>
              <a:defRPr sz="5400"/>
            </a:lvl2pPr>
            <a:lvl3pPr marL="4124127" indent="0">
              <a:buNone/>
              <a:defRPr sz="4500"/>
            </a:lvl3pPr>
            <a:lvl4pPr marL="6186190" indent="0">
              <a:buNone/>
              <a:defRPr sz="4100"/>
            </a:lvl4pPr>
            <a:lvl5pPr marL="8248254" indent="0">
              <a:buNone/>
              <a:defRPr sz="4100"/>
            </a:lvl5pPr>
            <a:lvl6pPr marL="10310317" indent="0">
              <a:buNone/>
              <a:defRPr sz="4100"/>
            </a:lvl6pPr>
            <a:lvl7pPr marL="12372381" indent="0">
              <a:buNone/>
              <a:defRPr sz="4100"/>
            </a:lvl7pPr>
            <a:lvl8pPr marL="14434444" indent="0">
              <a:buNone/>
              <a:defRPr sz="4100"/>
            </a:lvl8pPr>
            <a:lvl9pPr marL="1649650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0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421" y="30243785"/>
            <a:ext cx="19442430" cy="3570451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421" y="3860481"/>
            <a:ext cx="19442430" cy="25923240"/>
          </a:xfrm>
        </p:spPr>
        <p:txBody>
          <a:bodyPr lIns="412413" tIns="206206" rIns="412413" bIns="206206" rtlCol="0">
            <a:normAutofit/>
          </a:bodyPr>
          <a:lstStyle>
            <a:lvl1pPr marL="0" indent="0">
              <a:buNone/>
              <a:defRPr sz="14400"/>
            </a:lvl1pPr>
            <a:lvl2pPr marL="2062063" indent="0">
              <a:buNone/>
              <a:defRPr sz="12600"/>
            </a:lvl2pPr>
            <a:lvl3pPr marL="4124127" indent="0">
              <a:buNone/>
              <a:defRPr sz="10800"/>
            </a:lvl3pPr>
            <a:lvl4pPr marL="6186190" indent="0">
              <a:buNone/>
              <a:defRPr sz="9000"/>
            </a:lvl4pPr>
            <a:lvl5pPr marL="8248254" indent="0">
              <a:buNone/>
              <a:defRPr sz="9000"/>
            </a:lvl5pPr>
            <a:lvl6pPr marL="10310317" indent="0">
              <a:buNone/>
              <a:defRPr sz="9000"/>
            </a:lvl6pPr>
            <a:lvl7pPr marL="12372381" indent="0">
              <a:buNone/>
              <a:defRPr sz="9000"/>
            </a:lvl7pPr>
            <a:lvl8pPr marL="14434444" indent="0">
              <a:buNone/>
              <a:defRPr sz="9000"/>
            </a:lvl8pPr>
            <a:lvl9pPr marL="16496508" indent="0">
              <a:buNone/>
              <a:defRPr sz="9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421" y="33814236"/>
            <a:ext cx="19442430" cy="5070629"/>
          </a:xfrm>
        </p:spPr>
        <p:txBody>
          <a:bodyPr/>
          <a:lstStyle>
            <a:lvl1pPr marL="0" indent="0">
              <a:buNone/>
              <a:defRPr sz="6300"/>
            </a:lvl1pPr>
            <a:lvl2pPr marL="2062063" indent="0">
              <a:buNone/>
              <a:defRPr sz="5400"/>
            </a:lvl2pPr>
            <a:lvl3pPr marL="4124127" indent="0">
              <a:buNone/>
              <a:defRPr sz="4500"/>
            </a:lvl3pPr>
            <a:lvl4pPr marL="6186190" indent="0">
              <a:buNone/>
              <a:defRPr sz="4100"/>
            </a:lvl4pPr>
            <a:lvl5pPr marL="8248254" indent="0">
              <a:buNone/>
              <a:defRPr sz="4100"/>
            </a:lvl5pPr>
            <a:lvl6pPr marL="10310317" indent="0">
              <a:buNone/>
              <a:defRPr sz="4100"/>
            </a:lvl6pPr>
            <a:lvl7pPr marL="12372381" indent="0">
              <a:buNone/>
              <a:defRPr sz="4100"/>
            </a:lvl7pPr>
            <a:lvl8pPr marL="14434444" indent="0">
              <a:buNone/>
              <a:defRPr sz="4100"/>
            </a:lvl8pPr>
            <a:lvl9pPr marL="16496508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logo_tempplate_staan_a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4050" cy="737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992813" y="0"/>
            <a:ext cx="26411237" cy="652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2377" tIns="206188" rIns="412377" bIns="2061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of your poster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10080625"/>
            <a:ext cx="29162375" cy="285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2377" tIns="206188" rIns="412377" bIns="206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12938" y="41073388"/>
            <a:ext cx="19419887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2377" tIns="206188" rIns="412377" bIns="206188" numCol="1" anchor="t" anchorCtr="0" compatLnSpc="1">
            <a:prstTxWarp prst="textNoShape">
              <a:avLst/>
            </a:prstTxWarp>
          </a:bodyPr>
          <a:lstStyle>
            <a:lvl1pPr algn="ctr">
              <a:defRPr sz="63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144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44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44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44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4400">
          <a:solidFill>
            <a:schemeClr val="tx1"/>
          </a:solidFill>
          <a:latin typeface="Verdana" pitchFamily="34" charset="0"/>
        </a:defRPr>
      </a:lvl5pPr>
      <a:lvl6pPr marL="2062063" algn="ctr" rtl="0" eaLnBrk="1" fontAlgn="base" hangingPunct="1">
        <a:spcBef>
          <a:spcPct val="0"/>
        </a:spcBef>
        <a:spcAft>
          <a:spcPct val="0"/>
        </a:spcAft>
        <a:defRPr sz="14400">
          <a:solidFill>
            <a:schemeClr val="tx1"/>
          </a:solidFill>
          <a:latin typeface="Verdana" pitchFamily="34" charset="0"/>
        </a:defRPr>
      </a:lvl6pPr>
      <a:lvl7pPr marL="4124127" algn="ctr" rtl="0" eaLnBrk="1" fontAlgn="base" hangingPunct="1">
        <a:spcBef>
          <a:spcPct val="0"/>
        </a:spcBef>
        <a:spcAft>
          <a:spcPct val="0"/>
        </a:spcAft>
        <a:defRPr sz="14400">
          <a:solidFill>
            <a:schemeClr val="tx1"/>
          </a:solidFill>
          <a:latin typeface="Verdana" pitchFamily="34" charset="0"/>
        </a:defRPr>
      </a:lvl7pPr>
      <a:lvl8pPr marL="6186190" algn="ctr" rtl="0" eaLnBrk="1" fontAlgn="base" hangingPunct="1">
        <a:spcBef>
          <a:spcPct val="0"/>
        </a:spcBef>
        <a:spcAft>
          <a:spcPct val="0"/>
        </a:spcAft>
        <a:defRPr sz="14400">
          <a:solidFill>
            <a:schemeClr val="tx1"/>
          </a:solidFill>
          <a:latin typeface="Verdana" pitchFamily="34" charset="0"/>
        </a:defRPr>
      </a:lvl8pPr>
      <a:lvl9pPr marL="8248254" algn="ctr" rtl="0" eaLnBrk="1" fontAlgn="base" hangingPunct="1">
        <a:spcBef>
          <a:spcPct val="0"/>
        </a:spcBef>
        <a:spcAft>
          <a:spcPct val="0"/>
        </a:spcAft>
        <a:defRPr sz="14400">
          <a:solidFill>
            <a:schemeClr val="tx1"/>
          </a:solidFill>
          <a:latin typeface="Verdana" pitchFamily="34" charset="0"/>
        </a:defRPr>
      </a:lvl9pPr>
    </p:titleStyle>
    <p:bodyStyle>
      <a:lvl1pPr marL="1546225" indent="-154622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3349625" indent="-12874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8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5154613" indent="-10302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90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7216775" indent="-10302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9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9278938" indent="-10302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11341349" indent="-1031032" algn="l" defTabSz="4124127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403412" indent="-1031032" algn="l" defTabSz="4124127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65476" indent="-1031032" algn="l" defTabSz="4124127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527539" indent="-1031032" algn="l" defTabSz="4124127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12412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62063" algn="l" defTabSz="412412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24127" algn="l" defTabSz="412412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86190" algn="l" defTabSz="412412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48254" algn="l" defTabSz="412412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310317" algn="l" defTabSz="412412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72381" algn="l" defTabSz="412412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34444" algn="l" defTabSz="412412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96508" algn="l" defTabSz="4124127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mailto:jnauw@nioz.n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1619" r="734" b="14360"/>
          <a:stretch/>
        </p:blipFill>
        <p:spPr bwMode="auto">
          <a:xfrm>
            <a:off x="7820025" y="27226248"/>
            <a:ext cx="15913806" cy="926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" name="TextBox 270"/>
          <p:cNvSpPr txBox="1"/>
          <p:nvPr/>
        </p:nvSpPr>
        <p:spPr>
          <a:xfrm>
            <a:off x="13687425" y="27260371"/>
            <a:ext cx="67153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Survey 2011</a:t>
            </a:r>
            <a:endParaRPr lang="en-US" sz="7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2739" r="1431" b="2782"/>
          <a:stretch/>
        </p:blipFill>
        <p:spPr bwMode="auto">
          <a:xfrm>
            <a:off x="7820025" y="16049106"/>
            <a:ext cx="15979930" cy="926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Box 2057"/>
          <p:cNvSpPr txBox="1"/>
          <p:nvPr/>
        </p:nvSpPr>
        <p:spPr>
          <a:xfrm>
            <a:off x="12062755" y="16116300"/>
            <a:ext cx="7396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</a:rPr>
              <a:t>Blowout 1990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194608" y="495300"/>
            <a:ext cx="23087012" cy="5577750"/>
          </a:xfrm>
        </p:spPr>
        <p:txBody>
          <a:bodyPr/>
          <a:lstStyle/>
          <a:p>
            <a:pPr algn="l"/>
            <a:r>
              <a:rPr lang="en-US" altLang="en-US" sz="8000" dirty="0" smtClean="0"/>
              <a:t>Bubble momentum plume &amp; </a:t>
            </a:r>
            <a:br>
              <a:rPr lang="en-US" altLang="en-US" sz="8000" dirty="0" smtClean="0"/>
            </a:br>
            <a:r>
              <a:rPr lang="en-US" altLang="en-US" sz="8000" dirty="0" smtClean="0"/>
              <a:t>an early breakdown of </a:t>
            </a:r>
            <a:br>
              <a:rPr lang="en-US" altLang="en-US" sz="8000" dirty="0" smtClean="0"/>
            </a:br>
            <a:r>
              <a:rPr lang="en-US" altLang="en-US" sz="8000" dirty="0" smtClean="0"/>
              <a:t>the seasonal stratification </a:t>
            </a:r>
            <a:br>
              <a:rPr lang="en-US" altLang="en-US" sz="8000" dirty="0" smtClean="0"/>
            </a:br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3000" dirty="0" smtClean="0"/>
              <a:t>             published in: Journal of Marine and Petroleum Geology, </a:t>
            </a:r>
            <a:r>
              <a:rPr lang="en-US" altLang="en-US" sz="3000" i="1" dirty="0" smtClean="0"/>
              <a:t>special issue on site 22/4b </a:t>
            </a:r>
            <a:r>
              <a:rPr lang="en-US" altLang="en-US" sz="3000" dirty="0" smtClean="0"/>
              <a:t>(2015)</a:t>
            </a:r>
            <a:endParaRPr lang="en-US" altLang="en-US" sz="8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0182225" y="6073050"/>
            <a:ext cx="189230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/>
              <a:t>Janine </a:t>
            </a:r>
            <a:r>
              <a:rPr lang="en-US" sz="3000" b="1" dirty="0" err="1" smtClean="0"/>
              <a:t>Nauw</a:t>
            </a:r>
            <a:r>
              <a:rPr lang="en-US" sz="3000" b="1" dirty="0" smtClean="0"/>
              <a:t> (</a:t>
            </a:r>
            <a:r>
              <a:rPr lang="en-US" sz="3000" b="1" dirty="0" smtClean="0">
                <a:hlinkClick r:id="rId5"/>
              </a:rPr>
              <a:t>jnauw@nioz.nl</a:t>
            </a:r>
            <a:r>
              <a:rPr lang="en-US" sz="3000" b="1" dirty="0" smtClean="0"/>
              <a:t>, NIOZ)</a:t>
            </a:r>
            <a:r>
              <a:rPr lang="en-US" sz="3000" dirty="0" smtClean="0"/>
              <a:t>, Peter </a:t>
            </a:r>
            <a:r>
              <a:rPr lang="en-US" sz="3000" dirty="0" err="1" smtClean="0"/>
              <a:t>Linke</a:t>
            </a:r>
            <a:r>
              <a:rPr lang="en-US" sz="3000" dirty="0" smtClean="0"/>
              <a:t> (HZG-GEOMAR) and Ira </a:t>
            </a:r>
            <a:r>
              <a:rPr lang="en-US" sz="3000" dirty="0" err="1" smtClean="0"/>
              <a:t>Leifer</a:t>
            </a:r>
            <a:r>
              <a:rPr lang="en-US" sz="3000" dirty="0" smtClean="0"/>
              <a:t> (UCSB, USA)</a:t>
            </a:r>
          </a:p>
          <a:p>
            <a:r>
              <a:rPr lang="en-US" altLang="en-US" sz="3000" dirty="0" smtClean="0"/>
              <a:t>NIOZ is an institute of the Netherlands </a:t>
            </a:r>
            <a:r>
              <a:rPr lang="en-US" altLang="en-US" sz="3000" dirty="0" err="1" smtClean="0"/>
              <a:t>Organisation</a:t>
            </a:r>
            <a:r>
              <a:rPr lang="en-US" altLang="en-US" sz="3000" dirty="0" smtClean="0"/>
              <a:t> for Scientific Research (NWO)</a:t>
            </a:r>
            <a:endParaRPr lang="en-US" sz="3000" dirty="0" smtClean="0"/>
          </a:p>
        </p:txBody>
      </p:sp>
      <p:grpSp>
        <p:nvGrpSpPr>
          <p:cNvPr id="2074" name="Group 2073"/>
          <p:cNvGrpSpPr/>
          <p:nvPr/>
        </p:nvGrpSpPr>
        <p:grpSpPr>
          <a:xfrm>
            <a:off x="8079748" y="10172700"/>
            <a:ext cx="24124277" cy="4252139"/>
            <a:chOff x="8279772" y="10020300"/>
            <a:chExt cx="24124277" cy="4252139"/>
          </a:xfrm>
        </p:grpSpPr>
        <p:pic>
          <p:nvPicPr>
            <p:cNvPr id="2053" name="Picture 5" descr="H:\main\NorthSeaReview\special_issue\stratification_breakdown\20150428_revised2\Figure03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52" t="3576" r="-12925" b="67660"/>
            <a:stretch/>
          </p:blipFill>
          <p:spPr bwMode="auto">
            <a:xfrm>
              <a:off x="8279772" y="10020300"/>
              <a:ext cx="21104853" cy="4252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422225" y="10020300"/>
              <a:ext cx="6981824" cy="42473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Fig </a:t>
              </a:r>
              <a:r>
                <a:rPr lang="en-US" sz="3000" dirty="0"/>
                <a:t>3</a:t>
              </a:r>
              <a:r>
                <a:rPr lang="en-US" sz="3000" dirty="0" smtClean="0"/>
                <a:t>:Time-series of:</a:t>
              </a:r>
            </a:p>
            <a:p>
              <a:r>
                <a:rPr lang="nl-NL" sz="3000" dirty="0" smtClean="0"/>
                <a:t>― </a:t>
              </a:r>
              <a:r>
                <a:rPr lang="nl-NL" sz="3000" dirty="0" err="1" smtClean="0"/>
                <a:t>Near</a:t>
              </a:r>
              <a:r>
                <a:rPr lang="nl-NL" sz="3000" dirty="0" smtClean="0"/>
                <a:t> Bottom </a:t>
              </a:r>
              <a:r>
                <a:rPr lang="nl-NL" sz="3000" dirty="0" err="1" smtClean="0"/>
                <a:t>Temperature</a:t>
              </a:r>
              <a:r>
                <a:rPr lang="nl-NL" sz="3000" dirty="0" smtClean="0"/>
                <a:t> (black line)</a:t>
              </a:r>
            </a:p>
            <a:p>
              <a:r>
                <a:rPr lang="nl-NL" sz="3000" dirty="0" smtClean="0"/>
                <a:t>•  Sea </a:t>
              </a:r>
              <a:r>
                <a:rPr lang="nl-NL" sz="3000" dirty="0" err="1" smtClean="0"/>
                <a:t>Surface</a:t>
              </a:r>
              <a:r>
                <a:rPr lang="nl-NL" sz="3000" dirty="0" smtClean="0"/>
                <a:t> </a:t>
              </a:r>
              <a:r>
                <a:rPr lang="nl-NL" sz="3000" dirty="0" err="1" smtClean="0"/>
                <a:t>Temperture</a:t>
              </a:r>
              <a:r>
                <a:rPr lang="nl-NL" sz="3000" dirty="0" smtClean="0"/>
                <a:t> MODIS (black </a:t>
              </a:r>
              <a:r>
                <a:rPr lang="nl-NL" sz="3000" dirty="0" err="1" smtClean="0"/>
                <a:t>dots</a:t>
              </a:r>
              <a:r>
                <a:rPr lang="nl-NL" sz="3000" dirty="0" smtClean="0"/>
                <a:t>)</a:t>
              </a:r>
              <a:endParaRPr lang="en-US" sz="3000" dirty="0"/>
            </a:p>
            <a:p>
              <a:r>
                <a:rPr lang="nl-NL" sz="3000" dirty="0" smtClean="0">
                  <a:solidFill>
                    <a:srgbClr val="FF0000"/>
                  </a:solidFill>
                </a:rPr>
                <a:t>•- SST </a:t>
              </a:r>
              <a:r>
                <a:rPr lang="nl-NL" sz="3000" dirty="0" err="1" smtClean="0">
                  <a:solidFill>
                    <a:srgbClr val="FF0000"/>
                  </a:solidFill>
                </a:rPr>
                <a:t>climatology</a:t>
              </a:r>
              <a:r>
                <a:rPr lang="nl-NL" sz="3000" dirty="0" smtClean="0">
                  <a:solidFill>
                    <a:srgbClr val="FF0000"/>
                  </a:solidFill>
                </a:rPr>
                <a:t> (</a:t>
              </a:r>
              <a:r>
                <a:rPr lang="nl-NL" sz="3000" dirty="0" err="1" smtClean="0">
                  <a:solidFill>
                    <a:srgbClr val="FF0000"/>
                  </a:solidFill>
                </a:rPr>
                <a:t>Berx</a:t>
              </a:r>
              <a:r>
                <a:rPr lang="nl-NL" sz="3000" dirty="0" smtClean="0">
                  <a:solidFill>
                    <a:srgbClr val="FF0000"/>
                  </a:solidFill>
                </a:rPr>
                <a:t>, 2009)</a:t>
              </a:r>
              <a:endParaRPr lang="en-US" sz="3000" dirty="0">
                <a:solidFill>
                  <a:srgbClr val="FF0000"/>
                </a:solidFill>
              </a:endParaRPr>
            </a:p>
            <a:p>
              <a:r>
                <a:rPr lang="nl-NL" sz="3000" dirty="0">
                  <a:solidFill>
                    <a:srgbClr val="66FF33"/>
                  </a:solidFill>
                </a:rPr>
                <a:t>•- </a:t>
              </a:r>
              <a:r>
                <a:rPr lang="nl-NL" sz="3000" dirty="0" smtClean="0">
                  <a:solidFill>
                    <a:srgbClr val="66FF33"/>
                  </a:solidFill>
                </a:rPr>
                <a:t>NBT </a:t>
              </a:r>
              <a:r>
                <a:rPr lang="nl-NL" sz="3000" dirty="0" err="1">
                  <a:solidFill>
                    <a:srgbClr val="66FF33"/>
                  </a:solidFill>
                </a:rPr>
                <a:t>climatology</a:t>
              </a:r>
              <a:r>
                <a:rPr lang="nl-NL" sz="3000" dirty="0">
                  <a:solidFill>
                    <a:srgbClr val="66FF33"/>
                  </a:solidFill>
                </a:rPr>
                <a:t> (</a:t>
              </a:r>
              <a:r>
                <a:rPr lang="nl-NL" sz="3000" dirty="0" err="1">
                  <a:solidFill>
                    <a:srgbClr val="66FF33"/>
                  </a:solidFill>
                </a:rPr>
                <a:t>Berx</a:t>
              </a:r>
              <a:r>
                <a:rPr lang="nl-NL" sz="3000" dirty="0">
                  <a:solidFill>
                    <a:srgbClr val="66FF33"/>
                  </a:solidFill>
                </a:rPr>
                <a:t>, 2009</a:t>
              </a:r>
              <a:r>
                <a:rPr lang="nl-NL" sz="3000" dirty="0" smtClean="0">
                  <a:solidFill>
                    <a:srgbClr val="66FF33"/>
                  </a:solidFill>
                </a:rPr>
                <a:t>)</a:t>
              </a:r>
            </a:p>
            <a:p>
              <a:r>
                <a:rPr lang="nl-NL" sz="3000" dirty="0">
                  <a:solidFill>
                    <a:srgbClr val="00B0F0"/>
                  </a:solidFill>
                </a:rPr>
                <a:t>•- </a:t>
              </a:r>
              <a:r>
                <a:rPr lang="nl-NL" sz="3000" dirty="0" smtClean="0">
                  <a:solidFill>
                    <a:srgbClr val="00B0F0"/>
                  </a:solidFill>
                </a:rPr>
                <a:t>SST CTD-</a:t>
              </a:r>
              <a:r>
                <a:rPr lang="nl-NL" sz="3000" dirty="0" err="1" smtClean="0">
                  <a:solidFill>
                    <a:srgbClr val="00B0F0"/>
                  </a:solidFill>
                </a:rPr>
                <a:t>profiles</a:t>
              </a:r>
              <a:endParaRPr lang="nl-NL" sz="3000" dirty="0" smtClean="0">
                <a:solidFill>
                  <a:srgbClr val="00B0F0"/>
                </a:solidFill>
              </a:endParaRPr>
            </a:p>
            <a:p>
              <a:r>
                <a:rPr lang="nl-NL" sz="3000" dirty="0">
                  <a:solidFill>
                    <a:srgbClr val="FF33CC"/>
                  </a:solidFill>
                </a:rPr>
                <a:t>•- </a:t>
              </a:r>
              <a:r>
                <a:rPr lang="nl-NL" sz="3000" dirty="0" smtClean="0">
                  <a:solidFill>
                    <a:srgbClr val="FF33CC"/>
                  </a:solidFill>
                </a:rPr>
                <a:t>NBT CTD-</a:t>
              </a:r>
              <a:r>
                <a:rPr lang="nl-NL" sz="3000" dirty="0" err="1" smtClean="0">
                  <a:solidFill>
                    <a:srgbClr val="FF33CC"/>
                  </a:solidFill>
                </a:rPr>
                <a:t>profiles</a:t>
              </a:r>
              <a:endParaRPr lang="en-US" sz="3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79749" y="7505700"/>
            <a:ext cx="24124276" cy="240065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nl-NL" sz="3000" b="1" dirty="0" err="1" smtClean="0"/>
              <a:t>Introduction</a:t>
            </a:r>
            <a:r>
              <a:rPr lang="nl-NL" sz="3000" b="1" dirty="0" smtClean="0"/>
              <a:t>: </a:t>
            </a:r>
            <a:r>
              <a:rPr lang="en-US" sz="3000" dirty="0"/>
              <a:t>The presence of a seasonal thermocline </a:t>
            </a:r>
            <a:r>
              <a:rPr lang="en-US" sz="3000" dirty="0" smtClean="0"/>
              <a:t>may play a </a:t>
            </a:r>
            <a:r>
              <a:rPr lang="en-US" sz="3000" dirty="0"/>
              <a:t>role in </a:t>
            </a:r>
            <a:r>
              <a:rPr lang="en-US" sz="3000" dirty="0" smtClean="0"/>
              <a:t>retaining </a:t>
            </a:r>
            <a:r>
              <a:rPr lang="en-US" sz="3000" dirty="0"/>
              <a:t>methane released from a seabed </a:t>
            </a:r>
            <a:r>
              <a:rPr lang="en-US" sz="3000" dirty="0" smtClean="0"/>
              <a:t>source in the lower layer, inhibiting </a:t>
            </a:r>
            <a:r>
              <a:rPr lang="en-US" sz="3000" dirty="0"/>
              <a:t>exchange to the </a:t>
            </a:r>
            <a:r>
              <a:rPr lang="en-US" sz="3000" dirty="0" smtClean="0"/>
              <a:t>atmosphere (Fig. 2). Hypothesis: A </a:t>
            </a:r>
            <a:r>
              <a:rPr lang="en-US" sz="3000" dirty="0"/>
              <a:t>bubble </a:t>
            </a:r>
            <a:r>
              <a:rPr lang="en-US" sz="3000" dirty="0" smtClean="0"/>
              <a:t>plume generates upwelling </a:t>
            </a:r>
            <a:r>
              <a:rPr lang="en-US" sz="3000" dirty="0"/>
              <a:t>and may </a:t>
            </a:r>
            <a:r>
              <a:rPr lang="en-US" sz="3000" dirty="0" smtClean="0"/>
              <a:t>cause </a:t>
            </a:r>
            <a:r>
              <a:rPr lang="en-US" sz="3000" dirty="0"/>
              <a:t>an early breakdown of the seasonal thermocline. Measurements at site </a:t>
            </a:r>
            <a:r>
              <a:rPr lang="en-US" sz="3000" dirty="0" smtClean="0"/>
              <a:t>22/4b</a:t>
            </a:r>
            <a:r>
              <a:rPr lang="en-US" sz="3000" dirty="0"/>
              <a:t> </a:t>
            </a:r>
            <a:r>
              <a:rPr lang="en-US" sz="3000" dirty="0" smtClean="0"/>
              <a:t>(57</a:t>
            </a:r>
            <a:r>
              <a:rPr lang="en-US" sz="3000" baseline="30000" dirty="0" smtClean="0"/>
              <a:t>o</a:t>
            </a:r>
            <a:r>
              <a:rPr lang="en-US" sz="3000" dirty="0" smtClean="0"/>
              <a:t>55’N</a:t>
            </a:r>
            <a:r>
              <a:rPr lang="en-US" sz="3000" dirty="0"/>
              <a:t>, 1</a:t>
            </a:r>
            <a:r>
              <a:rPr lang="en-US" sz="3000" baseline="30000" dirty="0"/>
              <a:t>o</a:t>
            </a:r>
            <a:r>
              <a:rPr lang="en-US" sz="3000" dirty="0"/>
              <a:t>38’E) in the UK Central North </a:t>
            </a:r>
            <a:r>
              <a:rPr lang="en-US" sz="3000" dirty="0" smtClean="0"/>
              <a:t>Sea (Fig. 1), </a:t>
            </a:r>
            <a:r>
              <a:rPr lang="en-US" sz="3000" dirty="0"/>
              <a:t>where gas is </a:t>
            </a:r>
            <a:r>
              <a:rPr lang="en-US" sz="3000" dirty="0" smtClean="0"/>
              <a:t>being </a:t>
            </a:r>
            <a:r>
              <a:rPr lang="en-US" sz="3000" dirty="0"/>
              <a:t>released since a </a:t>
            </a:r>
            <a:r>
              <a:rPr lang="en-US" sz="3000" dirty="0" smtClean="0"/>
              <a:t>blowout </a:t>
            </a:r>
            <a:r>
              <a:rPr lang="en-US" sz="3000" dirty="0"/>
              <a:t>in </a:t>
            </a:r>
            <a:r>
              <a:rPr lang="en-US" sz="3000" dirty="0" smtClean="0"/>
              <a:t>1990, </a:t>
            </a:r>
            <a:r>
              <a:rPr lang="en-US" sz="3000" dirty="0"/>
              <a:t>have been used to identify the generation of the seasonal </a:t>
            </a:r>
            <a:r>
              <a:rPr lang="en-US" sz="3000" dirty="0" smtClean="0"/>
              <a:t>thermocline and the timing of its </a:t>
            </a:r>
            <a:r>
              <a:rPr lang="en-US" sz="3000" dirty="0"/>
              <a:t>breakdown in </a:t>
            </a:r>
            <a:r>
              <a:rPr lang="en-US" sz="3000" dirty="0" smtClean="0"/>
              <a:t>autumn (</a:t>
            </a:r>
            <a:r>
              <a:rPr lang="en-US" sz="3000" dirty="0" err="1" smtClean="0"/>
              <a:t>Nauw</a:t>
            </a:r>
            <a:r>
              <a:rPr lang="en-US" sz="3000" dirty="0"/>
              <a:t> </a:t>
            </a:r>
            <a:r>
              <a:rPr lang="en-US" sz="3000" dirty="0" smtClean="0"/>
              <a:t>et al., 2015a).  </a:t>
            </a:r>
            <a:endParaRPr lang="en-US" sz="3000" dirty="0"/>
          </a:p>
        </p:txBody>
      </p:sp>
      <p:sp>
        <p:nvSpPr>
          <p:cNvPr id="15" name="TextBox 14"/>
          <p:cNvSpPr txBox="1"/>
          <p:nvPr/>
        </p:nvSpPr>
        <p:spPr>
          <a:xfrm>
            <a:off x="21002625" y="22364700"/>
            <a:ext cx="11201400" cy="747897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4000" b="1" dirty="0" err="1" smtClean="0"/>
              <a:t>Results</a:t>
            </a:r>
            <a:r>
              <a:rPr lang="nl-NL" sz="4000" b="1" dirty="0" smtClean="0"/>
              <a:t>:</a:t>
            </a:r>
            <a:r>
              <a:rPr lang="nl-NL" sz="4000" dirty="0" smtClean="0"/>
              <a:t> </a:t>
            </a:r>
            <a:r>
              <a:rPr lang="nl-NL" sz="4000" dirty="0" err="1" smtClean="0"/>
              <a:t>Acoustic</a:t>
            </a:r>
            <a:r>
              <a:rPr lang="nl-NL" sz="4000" dirty="0" smtClean="0"/>
              <a:t> Doppler </a:t>
            </a:r>
            <a:r>
              <a:rPr lang="nl-NL" sz="4000" dirty="0" err="1" smtClean="0"/>
              <a:t>Current</a:t>
            </a:r>
            <a:r>
              <a:rPr lang="nl-NL" sz="4000" dirty="0" smtClean="0"/>
              <a:t> Profiler (ADCP) </a:t>
            </a:r>
            <a:r>
              <a:rPr lang="nl-NL" sz="4000" dirty="0" err="1" smtClean="0"/>
              <a:t>and</a:t>
            </a:r>
            <a:r>
              <a:rPr lang="nl-NL" sz="4000" dirty="0" smtClean="0"/>
              <a:t> </a:t>
            </a:r>
            <a:r>
              <a:rPr lang="nl-NL" sz="4000" dirty="0" err="1" smtClean="0"/>
              <a:t>temperature</a:t>
            </a:r>
            <a:r>
              <a:rPr lang="nl-NL" sz="4000" dirty="0" smtClean="0"/>
              <a:t> data on a </a:t>
            </a:r>
            <a:r>
              <a:rPr lang="nl-NL" sz="4000" dirty="0" err="1" smtClean="0"/>
              <a:t>lander</a:t>
            </a:r>
            <a:r>
              <a:rPr lang="nl-NL" sz="4000" dirty="0" smtClean="0"/>
              <a:t> in the </a:t>
            </a:r>
            <a:r>
              <a:rPr lang="nl-NL" sz="4000" dirty="0" err="1" smtClean="0"/>
              <a:t>crater</a:t>
            </a:r>
            <a:r>
              <a:rPr lang="nl-NL" sz="4000" dirty="0" smtClean="0"/>
              <a:t> show </a:t>
            </a:r>
            <a:r>
              <a:rPr lang="nl-NL" sz="4000" dirty="0" err="1" smtClean="0"/>
              <a:t>an</a:t>
            </a:r>
            <a:r>
              <a:rPr lang="nl-NL" sz="4000" dirty="0" smtClean="0"/>
              <a:t> </a:t>
            </a:r>
            <a:r>
              <a:rPr lang="nl-NL" sz="4000" dirty="0" err="1" smtClean="0"/>
              <a:t>early</a:t>
            </a:r>
            <a:r>
              <a:rPr lang="nl-NL" sz="4000" dirty="0" smtClean="0"/>
              <a:t> breakdown of the </a:t>
            </a:r>
            <a:r>
              <a:rPr lang="nl-NL" sz="4000" dirty="0" err="1" smtClean="0"/>
              <a:t>thermocline</a:t>
            </a:r>
            <a:r>
              <a:rPr lang="nl-NL" sz="4000" dirty="0" smtClean="0"/>
              <a:t> most </a:t>
            </a:r>
            <a:r>
              <a:rPr lang="nl-NL" sz="4000" dirty="0" err="1" smtClean="0"/>
              <a:t>likely</a:t>
            </a:r>
            <a:r>
              <a:rPr lang="nl-NL" sz="4000" dirty="0" smtClean="0"/>
              <a:t> on 9 November 2011</a:t>
            </a:r>
            <a:r>
              <a:rPr lang="nl-NL" sz="4000" dirty="0"/>
              <a:t>,</a:t>
            </a:r>
            <a:r>
              <a:rPr lang="nl-NL" sz="4000" dirty="0" smtClean="0"/>
              <a:t> </a:t>
            </a:r>
            <a:r>
              <a:rPr lang="nl-NL" sz="4000" dirty="0" err="1" smtClean="0"/>
              <a:t>when</a:t>
            </a:r>
            <a:r>
              <a:rPr lang="nl-NL" sz="4000" dirty="0" smtClean="0"/>
              <a:t> </a:t>
            </a:r>
            <a:r>
              <a:rPr lang="nl-NL" sz="4000" dirty="0" err="1" smtClean="0"/>
              <a:t>the</a:t>
            </a:r>
            <a:r>
              <a:rPr lang="nl-NL" sz="4000" dirty="0" smtClean="0"/>
              <a:t> SST </a:t>
            </a:r>
            <a:r>
              <a:rPr lang="nl-NL" sz="4000" dirty="0" err="1" smtClean="0"/>
              <a:t>drops</a:t>
            </a:r>
            <a:r>
              <a:rPr lang="nl-NL" sz="4000" dirty="0" smtClean="0"/>
              <a:t> below NBT </a:t>
            </a:r>
            <a:r>
              <a:rPr lang="nl-NL" sz="4000" dirty="0" err="1" smtClean="0"/>
              <a:t>and</a:t>
            </a:r>
            <a:r>
              <a:rPr lang="nl-NL" sz="4000" dirty="0" smtClean="0"/>
              <a:t> large </a:t>
            </a:r>
            <a:r>
              <a:rPr lang="nl-NL" sz="4000" dirty="0" err="1" smtClean="0"/>
              <a:t>temperature</a:t>
            </a:r>
            <a:r>
              <a:rPr lang="nl-NL" sz="4000" dirty="0" smtClean="0"/>
              <a:t> </a:t>
            </a:r>
            <a:r>
              <a:rPr lang="nl-NL" sz="4000" dirty="0" err="1" smtClean="0"/>
              <a:t>variations</a:t>
            </a:r>
            <a:r>
              <a:rPr lang="nl-NL" sz="4000" dirty="0" smtClean="0"/>
              <a:t> </a:t>
            </a:r>
            <a:r>
              <a:rPr lang="nl-NL" sz="4000" dirty="0" err="1" smtClean="0"/>
              <a:t>cease</a:t>
            </a:r>
            <a:r>
              <a:rPr lang="nl-NL" sz="4000" dirty="0" smtClean="0"/>
              <a:t> </a:t>
            </a:r>
            <a:r>
              <a:rPr lang="nl-NL" sz="4000" dirty="0" err="1" smtClean="0"/>
              <a:t>to</a:t>
            </a:r>
            <a:r>
              <a:rPr lang="nl-NL" sz="4000" dirty="0" smtClean="0"/>
              <a:t> </a:t>
            </a:r>
            <a:r>
              <a:rPr lang="nl-NL" sz="4000" dirty="0" err="1" smtClean="0"/>
              <a:t>exist</a:t>
            </a:r>
            <a:r>
              <a:rPr lang="nl-NL" sz="4000" dirty="0" smtClean="0"/>
              <a:t> (Fig. 3). </a:t>
            </a:r>
            <a:r>
              <a:rPr lang="nl-NL" sz="4000" dirty="0"/>
              <a:t>I</a:t>
            </a:r>
            <a:r>
              <a:rPr lang="nl-NL" sz="4000" dirty="0" smtClean="0"/>
              <a:t>n </a:t>
            </a:r>
            <a:r>
              <a:rPr lang="nl-NL" sz="4000" dirty="0" err="1" smtClean="0"/>
              <a:t>that</a:t>
            </a:r>
            <a:r>
              <a:rPr lang="nl-NL" sz="4000" dirty="0" smtClean="0"/>
              <a:t> </a:t>
            </a:r>
            <a:r>
              <a:rPr lang="nl-NL" sz="4000" dirty="0" err="1" smtClean="0"/>
              <a:t>period</a:t>
            </a:r>
            <a:r>
              <a:rPr lang="nl-NL" sz="4000" dirty="0" smtClean="0"/>
              <a:t>, </a:t>
            </a:r>
            <a:r>
              <a:rPr lang="nl-NL" sz="4000" dirty="0" err="1" smtClean="0"/>
              <a:t>also</a:t>
            </a:r>
            <a:r>
              <a:rPr lang="nl-NL" sz="4000" dirty="0" smtClean="0"/>
              <a:t> </a:t>
            </a:r>
            <a:r>
              <a:rPr lang="nl-NL" sz="4000" dirty="0" err="1" smtClean="0"/>
              <a:t>the</a:t>
            </a:r>
            <a:r>
              <a:rPr lang="nl-NL" sz="4000" dirty="0" smtClean="0"/>
              <a:t> </a:t>
            </a:r>
            <a:r>
              <a:rPr lang="nl-NL" sz="4000" dirty="0" err="1" smtClean="0"/>
              <a:t>local</a:t>
            </a:r>
            <a:r>
              <a:rPr lang="nl-NL" sz="4000" dirty="0" smtClean="0"/>
              <a:t> maximum </a:t>
            </a:r>
            <a:r>
              <a:rPr lang="nl-NL" sz="4000" dirty="0" err="1" smtClean="0"/>
              <a:t>backscatter</a:t>
            </a:r>
            <a:r>
              <a:rPr lang="nl-NL" sz="4000" dirty="0" smtClean="0"/>
              <a:t> </a:t>
            </a:r>
            <a:r>
              <a:rPr lang="nl-NL" sz="4000" dirty="0" err="1" smtClean="0"/>
              <a:t>intensity</a:t>
            </a:r>
            <a:r>
              <a:rPr lang="nl-NL" sz="4000" dirty="0" smtClean="0"/>
              <a:t> </a:t>
            </a:r>
            <a:r>
              <a:rPr lang="nl-NL" sz="4000" dirty="0" err="1" smtClean="0"/>
              <a:t>reaches</a:t>
            </a:r>
            <a:r>
              <a:rPr lang="nl-NL" sz="4000" dirty="0" smtClean="0"/>
              <a:t> the </a:t>
            </a:r>
            <a:r>
              <a:rPr lang="nl-NL" sz="4000" dirty="0" err="1" smtClean="0"/>
              <a:t>bottom</a:t>
            </a:r>
            <a:r>
              <a:rPr lang="nl-NL" sz="4000" dirty="0"/>
              <a:t> </a:t>
            </a:r>
            <a:r>
              <a:rPr lang="nl-NL" sz="4000" dirty="0" smtClean="0"/>
              <a:t>(Fig. 5), </a:t>
            </a:r>
            <a:r>
              <a:rPr lang="nl-NL" sz="4000" dirty="0" err="1" smtClean="0"/>
              <a:t>the</a:t>
            </a:r>
            <a:r>
              <a:rPr lang="nl-NL" sz="4000" dirty="0" smtClean="0"/>
              <a:t> high </a:t>
            </a:r>
            <a:r>
              <a:rPr lang="nl-NL" sz="4000" dirty="0" err="1" smtClean="0"/>
              <a:t>shear</a:t>
            </a:r>
            <a:r>
              <a:rPr lang="nl-NL" sz="4000" dirty="0" smtClean="0"/>
              <a:t> </a:t>
            </a:r>
            <a:r>
              <a:rPr lang="nl-NL" sz="4000" dirty="0" err="1" smtClean="0"/>
              <a:t>layer</a:t>
            </a:r>
            <a:r>
              <a:rPr lang="nl-NL" sz="4000" dirty="0" smtClean="0"/>
              <a:t> |S| </a:t>
            </a:r>
            <a:r>
              <a:rPr lang="nl-NL" sz="4000" dirty="0" err="1" smtClean="0"/>
              <a:t>becomes</a:t>
            </a:r>
            <a:r>
              <a:rPr lang="nl-NL" sz="4000" dirty="0" smtClean="0"/>
              <a:t> </a:t>
            </a:r>
            <a:r>
              <a:rPr lang="nl-NL" sz="4000" dirty="0" err="1" smtClean="0"/>
              <a:t>disconnected</a:t>
            </a:r>
            <a:r>
              <a:rPr lang="nl-NL" sz="4000" dirty="0" smtClean="0"/>
              <a:t> </a:t>
            </a:r>
            <a:r>
              <a:rPr lang="nl-NL" sz="4000" dirty="0" err="1" smtClean="0"/>
              <a:t>from</a:t>
            </a:r>
            <a:r>
              <a:rPr lang="nl-NL" sz="4000" dirty="0" smtClean="0"/>
              <a:t> the </a:t>
            </a:r>
            <a:r>
              <a:rPr lang="nl-NL" sz="4000" dirty="0" err="1" smtClean="0"/>
              <a:t>bottom</a:t>
            </a:r>
            <a:r>
              <a:rPr lang="nl-NL" sz="4000" dirty="0" smtClean="0"/>
              <a:t> (Fig. 6) </a:t>
            </a:r>
            <a:r>
              <a:rPr lang="nl-NL" sz="4000" dirty="0" err="1" smtClean="0"/>
              <a:t>and</a:t>
            </a:r>
            <a:r>
              <a:rPr lang="nl-NL" sz="4000" dirty="0" smtClean="0"/>
              <a:t> a </a:t>
            </a:r>
            <a:r>
              <a:rPr lang="nl-NL" sz="4000" dirty="0" err="1" smtClean="0"/>
              <a:t>frontal</a:t>
            </a:r>
            <a:r>
              <a:rPr lang="nl-NL" sz="4000" dirty="0" smtClean="0"/>
              <a:t> jet passes site 22/4b (Fig. 7). </a:t>
            </a:r>
            <a:endParaRPr lang="en-US" sz="4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8"/>
          <a:stretch/>
        </p:blipFill>
        <p:spPr>
          <a:xfrm>
            <a:off x="22450425" y="2324100"/>
            <a:ext cx="9906000" cy="275038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8431" y="16024565"/>
            <a:ext cx="11730194" cy="8106145"/>
            <a:chOff x="14021" y="15934955"/>
            <a:chExt cx="11730194" cy="8106145"/>
          </a:xfrm>
        </p:grpSpPr>
        <p:grpSp>
          <p:nvGrpSpPr>
            <p:cNvPr id="3" name="Group 2"/>
            <p:cNvGrpSpPr/>
            <p:nvPr/>
          </p:nvGrpSpPr>
          <p:grpSpPr>
            <a:xfrm>
              <a:off x="14021" y="15934955"/>
              <a:ext cx="11320730" cy="8106145"/>
              <a:chOff x="14021" y="15934955"/>
              <a:chExt cx="11320730" cy="810614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4022" y="15963900"/>
                <a:ext cx="11320729" cy="807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Freeform 5"/>
              <p:cNvSpPr>
                <a:spLocks/>
              </p:cNvSpPr>
              <p:nvPr/>
            </p:nvSpPr>
            <p:spPr bwMode="auto">
              <a:xfrm>
                <a:off x="229860" y="20113730"/>
                <a:ext cx="4584757" cy="303355"/>
              </a:xfrm>
              <a:custGeom>
                <a:avLst/>
                <a:gdLst>
                  <a:gd name="T0" fmla="*/ 0 w 3566234"/>
                  <a:gd name="T1" fmla="*/ 123825 h 209550"/>
                  <a:gd name="T2" fmla="*/ 133270 w 3566234"/>
                  <a:gd name="T3" fmla="*/ 95250 h 209550"/>
                  <a:gd name="T4" fmla="*/ 333177 w 3566234"/>
                  <a:gd name="T5" fmla="*/ 142875 h 209550"/>
                  <a:gd name="T6" fmla="*/ 371253 w 3566234"/>
                  <a:gd name="T7" fmla="*/ 152400 h 209550"/>
                  <a:gd name="T8" fmla="*/ 428370 w 3566234"/>
                  <a:gd name="T9" fmla="*/ 171450 h 209550"/>
                  <a:gd name="T10" fmla="*/ 475965 w 3566234"/>
                  <a:gd name="T11" fmla="*/ 180975 h 209550"/>
                  <a:gd name="T12" fmla="*/ 637794 w 3566234"/>
                  <a:gd name="T13" fmla="*/ 171450 h 209550"/>
                  <a:gd name="T14" fmla="*/ 694911 w 3566234"/>
                  <a:gd name="T15" fmla="*/ 152400 h 209550"/>
                  <a:gd name="T16" fmla="*/ 771066 w 3566234"/>
                  <a:gd name="T17" fmla="*/ 142875 h 209550"/>
                  <a:gd name="T18" fmla="*/ 818661 w 3566234"/>
                  <a:gd name="T19" fmla="*/ 123825 h 209550"/>
                  <a:gd name="T20" fmla="*/ 847219 w 3566234"/>
                  <a:gd name="T21" fmla="*/ 104775 h 209550"/>
                  <a:gd name="T22" fmla="*/ 942414 w 3566234"/>
                  <a:gd name="T23" fmla="*/ 85725 h 209550"/>
                  <a:gd name="T24" fmla="*/ 1085202 w 3566234"/>
                  <a:gd name="T25" fmla="*/ 95250 h 209550"/>
                  <a:gd name="T26" fmla="*/ 1180395 w 3566234"/>
                  <a:gd name="T27" fmla="*/ 142875 h 209550"/>
                  <a:gd name="T28" fmla="*/ 1218474 w 3566234"/>
                  <a:gd name="T29" fmla="*/ 161925 h 209550"/>
                  <a:gd name="T30" fmla="*/ 1266069 w 3566234"/>
                  <a:gd name="T31" fmla="*/ 190500 h 209550"/>
                  <a:gd name="T32" fmla="*/ 1304148 w 3566234"/>
                  <a:gd name="T33" fmla="*/ 200025 h 209550"/>
                  <a:gd name="T34" fmla="*/ 1332705 w 3566234"/>
                  <a:gd name="T35" fmla="*/ 209550 h 209550"/>
                  <a:gd name="T36" fmla="*/ 1389822 w 3566234"/>
                  <a:gd name="T37" fmla="*/ 190500 h 209550"/>
                  <a:gd name="T38" fmla="*/ 1475496 w 3566234"/>
                  <a:gd name="T39" fmla="*/ 123825 h 209550"/>
                  <a:gd name="T40" fmla="*/ 1504053 w 3566234"/>
                  <a:gd name="T41" fmla="*/ 104775 h 209550"/>
                  <a:gd name="T42" fmla="*/ 1580208 w 3566234"/>
                  <a:gd name="T43" fmla="*/ 76200 h 209550"/>
                  <a:gd name="T44" fmla="*/ 1646842 w 3566234"/>
                  <a:gd name="T45" fmla="*/ 47625 h 209550"/>
                  <a:gd name="T46" fmla="*/ 1818189 w 3566234"/>
                  <a:gd name="T47" fmla="*/ 38100 h 209550"/>
                  <a:gd name="T48" fmla="*/ 1941942 w 3566234"/>
                  <a:gd name="T49" fmla="*/ 19050 h 209550"/>
                  <a:gd name="T50" fmla="*/ 2008577 w 3566234"/>
                  <a:gd name="T51" fmla="*/ 28575 h 209550"/>
                  <a:gd name="T52" fmla="*/ 2075211 w 3566234"/>
                  <a:gd name="T53" fmla="*/ 76200 h 209550"/>
                  <a:gd name="T54" fmla="*/ 2160885 w 3566234"/>
                  <a:gd name="T55" fmla="*/ 123825 h 209550"/>
                  <a:gd name="T56" fmla="*/ 2303676 w 3566234"/>
                  <a:gd name="T57" fmla="*/ 95250 h 209550"/>
                  <a:gd name="T58" fmla="*/ 2417907 w 3566234"/>
                  <a:gd name="T59" fmla="*/ 28575 h 209550"/>
                  <a:gd name="T60" fmla="*/ 2579735 w 3566234"/>
                  <a:gd name="T61" fmla="*/ 0 h 209550"/>
                  <a:gd name="T62" fmla="*/ 2617812 w 3566234"/>
                  <a:gd name="T63" fmla="*/ 28575 h 209550"/>
                  <a:gd name="T64" fmla="*/ 2703486 w 3566234"/>
                  <a:gd name="T65" fmla="*/ 133350 h 209550"/>
                  <a:gd name="T66" fmla="*/ 2741565 w 3566234"/>
                  <a:gd name="T67" fmla="*/ 142875 h 209550"/>
                  <a:gd name="T68" fmla="*/ 2770121 w 3566234"/>
                  <a:gd name="T69" fmla="*/ 152400 h 209550"/>
                  <a:gd name="T70" fmla="*/ 2950989 w 3566234"/>
                  <a:gd name="T71" fmla="*/ 171450 h 209550"/>
                  <a:gd name="T72" fmla="*/ 3131855 w 3566234"/>
                  <a:gd name="T73" fmla="*/ 152400 h 209550"/>
                  <a:gd name="T74" fmla="*/ 3169934 w 3566234"/>
                  <a:gd name="T75" fmla="*/ 133350 h 209550"/>
                  <a:gd name="T76" fmla="*/ 3208010 w 3566234"/>
                  <a:gd name="T77" fmla="*/ 123825 h 209550"/>
                  <a:gd name="T78" fmla="*/ 3331761 w 3566234"/>
                  <a:gd name="T79" fmla="*/ 142875 h 209550"/>
                  <a:gd name="T80" fmla="*/ 3360320 w 3566234"/>
                  <a:gd name="T81" fmla="*/ 171450 h 209550"/>
                  <a:gd name="T82" fmla="*/ 3445995 w 3566234"/>
                  <a:gd name="T83" fmla="*/ 161925 h 209550"/>
                  <a:gd name="T84" fmla="*/ 3493589 w 3566234"/>
                  <a:gd name="T85" fmla="*/ 142875 h 209550"/>
                  <a:gd name="T86" fmla="*/ 3560226 w 3566234"/>
                  <a:gd name="T87" fmla="*/ 123825 h 2095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66234"/>
                  <a:gd name="T133" fmla="*/ 0 h 209550"/>
                  <a:gd name="T134" fmla="*/ 3566234 w 3566234"/>
                  <a:gd name="T135" fmla="*/ 209550 h 2095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66234" h="209550">
                    <a:moveTo>
                      <a:pt x="0" y="123825"/>
                    </a:moveTo>
                    <a:cubicBezTo>
                      <a:pt x="44562" y="108971"/>
                      <a:pt x="81235" y="95250"/>
                      <a:pt x="133350" y="95250"/>
                    </a:cubicBezTo>
                    <a:cubicBezTo>
                      <a:pt x="233660" y="95250"/>
                      <a:pt x="245085" y="120802"/>
                      <a:pt x="333375" y="142875"/>
                    </a:cubicBezTo>
                    <a:cubicBezTo>
                      <a:pt x="346075" y="146050"/>
                      <a:pt x="358936" y="148638"/>
                      <a:pt x="371475" y="152400"/>
                    </a:cubicBezTo>
                    <a:cubicBezTo>
                      <a:pt x="390709" y="158170"/>
                      <a:pt x="408934" y="167512"/>
                      <a:pt x="428625" y="171450"/>
                    </a:cubicBezTo>
                    <a:lnTo>
                      <a:pt x="476250" y="180975"/>
                    </a:lnTo>
                    <a:cubicBezTo>
                      <a:pt x="530225" y="177800"/>
                      <a:pt x="584561" y="178443"/>
                      <a:pt x="638175" y="171450"/>
                    </a:cubicBezTo>
                    <a:cubicBezTo>
                      <a:pt x="658087" y="168853"/>
                      <a:pt x="675690" y="156607"/>
                      <a:pt x="695325" y="152400"/>
                    </a:cubicBezTo>
                    <a:cubicBezTo>
                      <a:pt x="720354" y="147037"/>
                      <a:pt x="746125" y="146050"/>
                      <a:pt x="771525" y="142875"/>
                    </a:cubicBezTo>
                    <a:cubicBezTo>
                      <a:pt x="787400" y="136525"/>
                      <a:pt x="803857" y="131471"/>
                      <a:pt x="819150" y="123825"/>
                    </a:cubicBezTo>
                    <a:cubicBezTo>
                      <a:pt x="829389" y="118705"/>
                      <a:pt x="837486" y="109895"/>
                      <a:pt x="847725" y="104775"/>
                    </a:cubicBezTo>
                    <a:cubicBezTo>
                      <a:pt x="874324" y="91475"/>
                      <a:pt x="918404" y="89235"/>
                      <a:pt x="942975" y="85725"/>
                    </a:cubicBezTo>
                    <a:cubicBezTo>
                      <a:pt x="990600" y="88900"/>
                      <a:pt x="1039437" y="84111"/>
                      <a:pt x="1085850" y="95250"/>
                    </a:cubicBezTo>
                    <a:cubicBezTo>
                      <a:pt x="1120367" y="103534"/>
                      <a:pt x="1149350" y="127000"/>
                      <a:pt x="1181100" y="142875"/>
                    </a:cubicBezTo>
                    <a:cubicBezTo>
                      <a:pt x="1193800" y="149225"/>
                      <a:pt x="1207024" y="154620"/>
                      <a:pt x="1219200" y="161925"/>
                    </a:cubicBezTo>
                    <a:cubicBezTo>
                      <a:pt x="1235075" y="171450"/>
                      <a:pt x="1249907" y="182981"/>
                      <a:pt x="1266825" y="190500"/>
                    </a:cubicBezTo>
                    <a:cubicBezTo>
                      <a:pt x="1278788" y="195817"/>
                      <a:pt x="1292338" y="196429"/>
                      <a:pt x="1304925" y="200025"/>
                    </a:cubicBezTo>
                    <a:cubicBezTo>
                      <a:pt x="1314579" y="202783"/>
                      <a:pt x="1323975" y="206375"/>
                      <a:pt x="1333500" y="209550"/>
                    </a:cubicBezTo>
                    <a:cubicBezTo>
                      <a:pt x="1352550" y="203200"/>
                      <a:pt x="1374799" y="202828"/>
                      <a:pt x="1390650" y="190500"/>
                    </a:cubicBezTo>
                    <a:cubicBezTo>
                      <a:pt x="1419225" y="168275"/>
                      <a:pt x="1446254" y="143905"/>
                      <a:pt x="1476375" y="123825"/>
                    </a:cubicBezTo>
                    <a:cubicBezTo>
                      <a:pt x="1485900" y="117475"/>
                      <a:pt x="1494711" y="109895"/>
                      <a:pt x="1504950" y="104775"/>
                    </a:cubicBezTo>
                    <a:cubicBezTo>
                      <a:pt x="1555806" y="79347"/>
                      <a:pt x="1539931" y="92687"/>
                      <a:pt x="1581150" y="76200"/>
                    </a:cubicBezTo>
                    <a:cubicBezTo>
                      <a:pt x="1603601" y="67220"/>
                      <a:pt x="1623949" y="51445"/>
                      <a:pt x="1647825" y="47625"/>
                    </a:cubicBezTo>
                    <a:cubicBezTo>
                      <a:pt x="1704344" y="38582"/>
                      <a:pt x="1762125" y="41275"/>
                      <a:pt x="1819275" y="38100"/>
                    </a:cubicBezTo>
                    <a:cubicBezTo>
                      <a:pt x="1835311" y="35427"/>
                      <a:pt x="1930844" y="19050"/>
                      <a:pt x="1943100" y="19050"/>
                    </a:cubicBezTo>
                    <a:cubicBezTo>
                      <a:pt x="1965551" y="19050"/>
                      <a:pt x="1987550" y="25400"/>
                      <a:pt x="2009775" y="28575"/>
                    </a:cubicBezTo>
                    <a:cubicBezTo>
                      <a:pt x="2060284" y="79084"/>
                      <a:pt x="2013765" y="38589"/>
                      <a:pt x="2076450" y="76200"/>
                    </a:cubicBezTo>
                    <a:cubicBezTo>
                      <a:pt x="2158330" y="125328"/>
                      <a:pt x="2104698" y="104666"/>
                      <a:pt x="2162175" y="123825"/>
                    </a:cubicBezTo>
                    <a:cubicBezTo>
                      <a:pt x="2216052" y="117839"/>
                      <a:pt x="2256807" y="119372"/>
                      <a:pt x="2305050" y="95250"/>
                    </a:cubicBezTo>
                    <a:cubicBezTo>
                      <a:pt x="2344502" y="75524"/>
                      <a:pt x="2376558" y="39273"/>
                      <a:pt x="2419350" y="28575"/>
                    </a:cubicBezTo>
                    <a:cubicBezTo>
                      <a:pt x="2523442" y="2552"/>
                      <a:pt x="2469528" y="12416"/>
                      <a:pt x="2581275" y="0"/>
                    </a:cubicBezTo>
                    <a:cubicBezTo>
                      <a:pt x="2593975" y="9525"/>
                      <a:pt x="2608921" y="16628"/>
                      <a:pt x="2619375" y="28575"/>
                    </a:cubicBezTo>
                    <a:cubicBezTo>
                      <a:pt x="2646161" y="59188"/>
                      <a:pt x="2657633" y="121483"/>
                      <a:pt x="2705100" y="133350"/>
                    </a:cubicBezTo>
                    <a:cubicBezTo>
                      <a:pt x="2717800" y="136525"/>
                      <a:pt x="2730613" y="139279"/>
                      <a:pt x="2743200" y="142875"/>
                    </a:cubicBezTo>
                    <a:cubicBezTo>
                      <a:pt x="2752854" y="145633"/>
                      <a:pt x="2761974" y="150222"/>
                      <a:pt x="2771775" y="152400"/>
                    </a:cubicBezTo>
                    <a:cubicBezTo>
                      <a:pt x="2832294" y="165849"/>
                      <a:pt x="2889974" y="166621"/>
                      <a:pt x="2952750" y="171450"/>
                    </a:cubicBezTo>
                    <a:cubicBezTo>
                      <a:pt x="3013075" y="165100"/>
                      <a:pt x="3073964" y="162793"/>
                      <a:pt x="3133725" y="152400"/>
                    </a:cubicBezTo>
                    <a:cubicBezTo>
                      <a:pt x="3147714" y="149967"/>
                      <a:pt x="3158530" y="138336"/>
                      <a:pt x="3171825" y="133350"/>
                    </a:cubicBezTo>
                    <a:cubicBezTo>
                      <a:pt x="3184082" y="128753"/>
                      <a:pt x="3197225" y="127000"/>
                      <a:pt x="3209925" y="123825"/>
                    </a:cubicBezTo>
                    <a:cubicBezTo>
                      <a:pt x="3251200" y="130175"/>
                      <a:pt x="3293890" y="130419"/>
                      <a:pt x="3333750" y="142875"/>
                    </a:cubicBezTo>
                    <a:cubicBezTo>
                      <a:pt x="3346607" y="146893"/>
                      <a:pt x="3349038" y="169235"/>
                      <a:pt x="3362325" y="171450"/>
                    </a:cubicBezTo>
                    <a:cubicBezTo>
                      <a:pt x="3390685" y="176177"/>
                      <a:pt x="3419475" y="165100"/>
                      <a:pt x="3448050" y="161925"/>
                    </a:cubicBezTo>
                    <a:cubicBezTo>
                      <a:pt x="3463925" y="155575"/>
                      <a:pt x="3479180" y="147374"/>
                      <a:pt x="3495675" y="142875"/>
                    </a:cubicBezTo>
                    <a:cubicBezTo>
                      <a:pt x="3566234" y="123632"/>
                      <a:pt x="3537081" y="149094"/>
                      <a:pt x="3562350" y="123825"/>
                    </a:cubicBezTo>
                  </a:path>
                </a:pathLst>
              </a:custGeom>
              <a:solidFill>
                <a:srgbClr val="FFFFCC"/>
              </a:solidFill>
              <a:ln w="762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352338" y="20734229"/>
                <a:ext cx="2816993" cy="399876"/>
              </a:xfrm>
              <a:custGeom>
                <a:avLst/>
                <a:gdLst>
                  <a:gd name="T0" fmla="*/ 0 w 3267075"/>
                  <a:gd name="T1" fmla="*/ 431158 h 238125"/>
                  <a:gd name="T2" fmla="*/ 32738 w 3267075"/>
                  <a:gd name="T3" fmla="*/ 362174 h 238125"/>
                  <a:gd name="T4" fmla="*/ 40441 w 3267075"/>
                  <a:gd name="T5" fmla="*/ 327680 h 238125"/>
                  <a:gd name="T6" fmla="*/ 53921 w 3267075"/>
                  <a:gd name="T7" fmla="*/ 310433 h 238125"/>
                  <a:gd name="T8" fmla="*/ 86659 w 3267075"/>
                  <a:gd name="T9" fmla="*/ 275941 h 238125"/>
                  <a:gd name="T10" fmla="*/ 96288 w 3267075"/>
                  <a:gd name="T11" fmla="*/ 258695 h 238125"/>
                  <a:gd name="T12" fmla="*/ 103990 w 3267075"/>
                  <a:gd name="T13" fmla="*/ 224202 h 238125"/>
                  <a:gd name="T14" fmla="*/ 121323 w 3267075"/>
                  <a:gd name="T15" fmla="*/ 189710 h 238125"/>
                  <a:gd name="T16" fmla="*/ 163689 w 3267075"/>
                  <a:gd name="T17" fmla="*/ 172463 h 238125"/>
                  <a:gd name="T18" fmla="*/ 192575 w 3267075"/>
                  <a:gd name="T19" fmla="*/ 155217 h 238125"/>
                  <a:gd name="T20" fmla="*/ 213759 w 3267075"/>
                  <a:gd name="T21" fmla="*/ 120725 h 238125"/>
                  <a:gd name="T22" fmla="*/ 240719 w 3267075"/>
                  <a:gd name="T23" fmla="*/ 103478 h 238125"/>
                  <a:gd name="T24" fmla="*/ 308120 w 3267075"/>
                  <a:gd name="T25" fmla="*/ 86231 h 238125"/>
                  <a:gd name="T26" fmla="*/ 338932 w 3267075"/>
                  <a:gd name="T27" fmla="*/ 51739 h 238125"/>
                  <a:gd name="T28" fmla="*/ 442923 w 3267075"/>
                  <a:gd name="T29" fmla="*/ 17247 h 238125"/>
                  <a:gd name="T30" fmla="*/ 473734 w 3267075"/>
                  <a:gd name="T31" fmla="*/ 0 h 238125"/>
                  <a:gd name="T32" fmla="*/ 622017 w 3267075"/>
                  <a:gd name="T33" fmla="*/ 34493 h 238125"/>
                  <a:gd name="T34" fmla="*/ 631646 w 3267075"/>
                  <a:gd name="T35" fmla="*/ 51739 h 238125"/>
                  <a:gd name="T36" fmla="*/ 645126 w 3267075"/>
                  <a:gd name="T37" fmla="*/ 68985 h 238125"/>
                  <a:gd name="T38" fmla="*/ 660532 w 3267075"/>
                  <a:gd name="T39" fmla="*/ 86231 h 2381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267075"/>
                  <a:gd name="T61" fmla="*/ 0 h 238125"/>
                  <a:gd name="T62" fmla="*/ 3267075 w 3267075"/>
                  <a:gd name="T63" fmla="*/ 238125 h 2381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267075" h="238125">
                    <a:moveTo>
                      <a:pt x="0" y="238125"/>
                    </a:moveTo>
                    <a:cubicBezTo>
                      <a:pt x="53975" y="225425"/>
                      <a:pt x="112330" y="224823"/>
                      <a:pt x="161925" y="200025"/>
                    </a:cubicBezTo>
                    <a:cubicBezTo>
                      <a:pt x="174625" y="193675"/>
                      <a:pt x="186326" y="184711"/>
                      <a:pt x="200025" y="180975"/>
                    </a:cubicBezTo>
                    <a:cubicBezTo>
                      <a:pt x="221685" y="175068"/>
                      <a:pt x="244555" y="175141"/>
                      <a:pt x="266700" y="171450"/>
                    </a:cubicBezTo>
                    <a:cubicBezTo>
                      <a:pt x="385860" y="151590"/>
                      <a:pt x="217791" y="169970"/>
                      <a:pt x="428625" y="152400"/>
                    </a:cubicBezTo>
                    <a:cubicBezTo>
                      <a:pt x="444500" y="149225"/>
                      <a:pt x="460891" y="147995"/>
                      <a:pt x="476250" y="142875"/>
                    </a:cubicBezTo>
                    <a:cubicBezTo>
                      <a:pt x="489720" y="138385"/>
                      <a:pt x="501055" y="128811"/>
                      <a:pt x="514350" y="123825"/>
                    </a:cubicBezTo>
                    <a:cubicBezTo>
                      <a:pt x="525347" y="119701"/>
                      <a:pt x="592555" y="105332"/>
                      <a:pt x="600075" y="104775"/>
                    </a:cubicBezTo>
                    <a:cubicBezTo>
                      <a:pt x="669806" y="99610"/>
                      <a:pt x="739805" y="99024"/>
                      <a:pt x="809625" y="95250"/>
                    </a:cubicBezTo>
                    <a:cubicBezTo>
                      <a:pt x="857286" y="92674"/>
                      <a:pt x="904875" y="88900"/>
                      <a:pt x="952500" y="85725"/>
                    </a:cubicBezTo>
                    <a:cubicBezTo>
                      <a:pt x="1000607" y="69689"/>
                      <a:pt x="983229" y="73406"/>
                      <a:pt x="1057275" y="66675"/>
                    </a:cubicBezTo>
                    <a:cubicBezTo>
                      <a:pt x="1101655" y="62640"/>
                      <a:pt x="1146099" y="58967"/>
                      <a:pt x="1190625" y="57150"/>
                    </a:cubicBezTo>
                    <a:cubicBezTo>
                      <a:pt x="1301703" y="52616"/>
                      <a:pt x="1412875" y="50800"/>
                      <a:pt x="1524000" y="47625"/>
                    </a:cubicBezTo>
                    <a:cubicBezTo>
                      <a:pt x="1602389" y="31947"/>
                      <a:pt x="1563353" y="37996"/>
                      <a:pt x="1676400" y="28575"/>
                    </a:cubicBezTo>
                    <a:cubicBezTo>
                      <a:pt x="1902469" y="9736"/>
                      <a:pt x="1845611" y="17943"/>
                      <a:pt x="2190750" y="9525"/>
                    </a:cubicBezTo>
                    <a:cubicBezTo>
                      <a:pt x="2241550" y="6350"/>
                      <a:pt x="2292251" y="0"/>
                      <a:pt x="2343150" y="0"/>
                    </a:cubicBezTo>
                    <a:cubicBezTo>
                      <a:pt x="2809318" y="0"/>
                      <a:pt x="2774405" y="164"/>
                      <a:pt x="3076575" y="19050"/>
                    </a:cubicBezTo>
                    <a:cubicBezTo>
                      <a:pt x="3092450" y="22225"/>
                      <a:pt x="3108231" y="25913"/>
                      <a:pt x="3124200" y="28575"/>
                    </a:cubicBezTo>
                    <a:cubicBezTo>
                      <a:pt x="3146345" y="32266"/>
                      <a:pt x="3168786" y="34084"/>
                      <a:pt x="3190875" y="38100"/>
                    </a:cubicBezTo>
                    <a:cubicBezTo>
                      <a:pt x="3260204" y="50705"/>
                      <a:pt x="3197541" y="47625"/>
                      <a:pt x="3267075" y="47625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315594" y="21120317"/>
                <a:ext cx="2645523" cy="303355"/>
              </a:xfrm>
              <a:custGeom>
                <a:avLst/>
                <a:gdLst>
                  <a:gd name="T0" fmla="*/ 0 w 3352800"/>
                  <a:gd name="T1" fmla="*/ 451126 h 162413"/>
                  <a:gd name="T2" fmla="*/ 20258 w 3352800"/>
                  <a:gd name="T3" fmla="*/ 398212 h 162413"/>
                  <a:gd name="T4" fmla="*/ 49970 w 3352800"/>
                  <a:gd name="T5" fmla="*/ 371755 h 162413"/>
                  <a:gd name="T6" fmla="*/ 83734 w 3352800"/>
                  <a:gd name="T7" fmla="*/ 318841 h 162413"/>
                  <a:gd name="T8" fmla="*/ 109394 w 3352800"/>
                  <a:gd name="T9" fmla="*/ 265928 h 162413"/>
                  <a:gd name="T10" fmla="*/ 159364 w 3352800"/>
                  <a:gd name="T11" fmla="*/ 213014 h 162413"/>
                  <a:gd name="T12" fmla="*/ 171519 w 3352800"/>
                  <a:gd name="T13" fmla="*/ 186554 h 162413"/>
                  <a:gd name="T14" fmla="*/ 180973 w 3352800"/>
                  <a:gd name="T15" fmla="*/ 160097 h 162413"/>
                  <a:gd name="T16" fmla="*/ 217438 w 3352800"/>
                  <a:gd name="T17" fmla="*/ 107183 h 162413"/>
                  <a:gd name="T18" fmla="*/ 251201 w 3352800"/>
                  <a:gd name="T19" fmla="*/ 54268 h 162413"/>
                  <a:gd name="T20" fmla="*/ 434876 w 3352800"/>
                  <a:gd name="T21" fmla="*/ 27812 h 162413"/>
                  <a:gd name="T22" fmla="*/ 475392 w 3352800"/>
                  <a:gd name="T23" fmla="*/ 1355 h 1624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52800"/>
                  <a:gd name="T37" fmla="*/ 0 h 162413"/>
                  <a:gd name="T38" fmla="*/ 3352800 w 3352800"/>
                  <a:gd name="T39" fmla="*/ 162413 h 1624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52800" h="162413">
                    <a:moveTo>
                      <a:pt x="0" y="162413"/>
                    </a:moveTo>
                    <a:cubicBezTo>
                      <a:pt x="61930" y="141770"/>
                      <a:pt x="29668" y="150022"/>
                      <a:pt x="142875" y="143363"/>
                    </a:cubicBezTo>
                    <a:cubicBezTo>
                      <a:pt x="212676" y="139257"/>
                      <a:pt x="282575" y="137013"/>
                      <a:pt x="352425" y="133838"/>
                    </a:cubicBezTo>
                    <a:cubicBezTo>
                      <a:pt x="676853" y="101395"/>
                      <a:pt x="144062" y="153613"/>
                      <a:pt x="590550" y="114788"/>
                    </a:cubicBezTo>
                    <a:cubicBezTo>
                      <a:pt x="763760" y="99726"/>
                      <a:pt x="556027" y="109207"/>
                      <a:pt x="771525" y="95738"/>
                    </a:cubicBezTo>
                    <a:cubicBezTo>
                      <a:pt x="948484" y="84678"/>
                      <a:pt x="961286" y="89701"/>
                      <a:pt x="1123950" y="76688"/>
                    </a:cubicBezTo>
                    <a:cubicBezTo>
                      <a:pt x="1152609" y="74395"/>
                      <a:pt x="1181146" y="70729"/>
                      <a:pt x="1209675" y="67163"/>
                    </a:cubicBezTo>
                    <a:cubicBezTo>
                      <a:pt x="1231952" y="64378"/>
                      <a:pt x="1253977" y="59502"/>
                      <a:pt x="1276350" y="57638"/>
                    </a:cubicBezTo>
                    <a:cubicBezTo>
                      <a:pt x="1478652" y="40780"/>
                      <a:pt x="1379445" y="56715"/>
                      <a:pt x="1533525" y="38588"/>
                    </a:cubicBezTo>
                    <a:cubicBezTo>
                      <a:pt x="1655644" y="24221"/>
                      <a:pt x="1580892" y="22015"/>
                      <a:pt x="1771650" y="19538"/>
                    </a:cubicBezTo>
                    <a:lnTo>
                      <a:pt x="3067050" y="10013"/>
                    </a:lnTo>
                    <a:cubicBezTo>
                      <a:pt x="3327391" y="0"/>
                      <a:pt x="3232089" y="488"/>
                      <a:pt x="3352800" y="488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278851" y="21478827"/>
                <a:ext cx="2510798" cy="427454"/>
              </a:xfrm>
              <a:custGeom>
                <a:avLst/>
                <a:gdLst>
                  <a:gd name="T0" fmla="*/ 0 w 3248025"/>
                  <a:gd name="T1" fmla="*/ 325798 h 285750"/>
                  <a:gd name="T2" fmla="*/ 3733 w 3248025"/>
                  <a:gd name="T3" fmla="*/ 314938 h 285750"/>
                  <a:gd name="T4" fmla="*/ 16173 w 3248025"/>
                  <a:gd name="T5" fmla="*/ 293218 h 285750"/>
                  <a:gd name="T6" fmla="*/ 19906 w 3248025"/>
                  <a:gd name="T7" fmla="*/ 271497 h 285750"/>
                  <a:gd name="T8" fmla="*/ 48521 w 3248025"/>
                  <a:gd name="T9" fmla="*/ 260638 h 285750"/>
                  <a:gd name="T10" fmla="*/ 69671 w 3248025"/>
                  <a:gd name="T11" fmla="*/ 249777 h 285750"/>
                  <a:gd name="T12" fmla="*/ 84601 w 3248025"/>
                  <a:gd name="T13" fmla="*/ 228058 h 285750"/>
                  <a:gd name="T14" fmla="*/ 97041 w 3248025"/>
                  <a:gd name="T15" fmla="*/ 217198 h 285750"/>
                  <a:gd name="T16" fmla="*/ 105751 w 3248025"/>
                  <a:gd name="T17" fmla="*/ 206338 h 285750"/>
                  <a:gd name="T18" fmla="*/ 161736 w 3248025"/>
                  <a:gd name="T19" fmla="*/ 195478 h 285750"/>
                  <a:gd name="T20" fmla="*/ 177909 w 3248025"/>
                  <a:gd name="T21" fmla="*/ 184617 h 285750"/>
                  <a:gd name="T22" fmla="*/ 185374 w 3248025"/>
                  <a:gd name="T23" fmla="*/ 173758 h 285750"/>
                  <a:gd name="T24" fmla="*/ 195327 w 3248025"/>
                  <a:gd name="T25" fmla="*/ 162899 h 285750"/>
                  <a:gd name="T26" fmla="*/ 201547 w 3248025"/>
                  <a:gd name="T27" fmla="*/ 152038 h 285750"/>
                  <a:gd name="T28" fmla="*/ 205280 w 3248025"/>
                  <a:gd name="T29" fmla="*/ 141178 h 285750"/>
                  <a:gd name="T30" fmla="*/ 217721 w 3248025"/>
                  <a:gd name="T31" fmla="*/ 130319 h 285750"/>
                  <a:gd name="T32" fmla="*/ 226430 w 3248025"/>
                  <a:gd name="T33" fmla="*/ 108599 h 285750"/>
                  <a:gd name="T34" fmla="*/ 257534 w 3248025"/>
                  <a:gd name="T35" fmla="*/ 86880 h 285750"/>
                  <a:gd name="T36" fmla="*/ 267487 w 3248025"/>
                  <a:gd name="T37" fmla="*/ 76020 h 285750"/>
                  <a:gd name="T38" fmla="*/ 278683 w 3248025"/>
                  <a:gd name="T39" fmla="*/ 65159 h 285750"/>
                  <a:gd name="T40" fmla="*/ 288636 w 3248025"/>
                  <a:gd name="T41" fmla="*/ 54299 h 285750"/>
                  <a:gd name="T42" fmla="*/ 304810 w 3248025"/>
                  <a:gd name="T43" fmla="*/ 43439 h 285750"/>
                  <a:gd name="T44" fmla="*/ 314763 w 3248025"/>
                  <a:gd name="T45" fmla="*/ 32579 h 285750"/>
                  <a:gd name="T46" fmla="*/ 329692 w 3248025"/>
                  <a:gd name="T47" fmla="*/ 21720 h 285750"/>
                  <a:gd name="T48" fmla="*/ 337157 w 3248025"/>
                  <a:gd name="T49" fmla="*/ 10859 h 285750"/>
                  <a:gd name="T50" fmla="*/ 362039 w 3248025"/>
                  <a:gd name="T51" fmla="*/ 0 h 285750"/>
                  <a:gd name="T52" fmla="*/ 424245 w 3248025"/>
                  <a:gd name="T53" fmla="*/ 10859 h 2857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48025"/>
                  <a:gd name="T82" fmla="*/ 0 h 285750"/>
                  <a:gd name="T83" fmla="*/ 3248025 w 3248025"/>
                  <a:gd name="T84" fmla="*/ 285750 h 2857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48025" h="285750">
                    <a:moveTo>
                      <a:pt x="0" y="285750"/>
                    </a:moveTo>
                    <a:cubicBezTo>
                      <a:pt x="9525" y="282575"/>
                      <a:pt x="18792" y="278483"/>
                      <a:pt x="28575" y="276225"/>
                    </a:cubicBezTo>
                    <a:cubicBezTo>
                      <a:pt x="60125" y="268944"/>
                      <a:pt x="92878" y="266697"/>
                      <a:pt x="123825" y="257175"/>
                    </a:cubicBezTo>
                    <a:cubicBezTo>
                      <a:pt x="134766" y="253808"/>
                      <a:pt x="141028" y="239437"/>
                      <a:pt x="152400" y="238125"/>
                    </a:cubicBezTo>
                    <a:cubicBezTo>
                      <a:pt x="225012" y="229747"/>
                      <a:pt x="298472" y="232250"/>
                      <a:pt x="371475" y="228600"/>
                    </a:cubicBezTo>
                    <a:lnTo>
                      <a:pt x="533400" y="219075"/>
                    </a:lnTo>
                    <a:cubicBezTo>
                      <a:pt x="584783" y="208798"/>
                      <a:pt x="590315" y="206776"/>
                      <a:pt x="647700" y="200025"/>
                    </a:cubicBezTo>
                    <a:cubicBezTo>
                      <a:pt x="679390" y="196297"/>
                      <a:pt x="711260" y="194228"/>
                      <a:pt x="742950" y="190500"/>
                    </a:cubicBezTo>
                    <a:cubicBezTo>
                      <a:pt x="765247" y="187877"/>
                      <a:pt x="787191" y="181838"/>
                      <a:pt x="809625" y="180975"/>
                    </a:cubicBezTo>
                    <a:cubicBezTo>
                      <a:pt x="952430" y="175483"/>
                      <a:pt x="1095375" y="174625"/>
                      <a:pt x="1238250" y="171450"/>
                    </a:cubicBezTo>
                    <a:cubicBezTo>
                      <a:pt x="1279525" y="168275"/>
                      <a:pt x="1320906" y="166259"/>
                      <a:pt x="1362075" y="161925"/>
                    </a:cubicBezTo>
                    <a:cubicBezTo>
                      <a:pt x="1381282" y="159903"/>
                      <a:pt x="1400106" y="155131"/>
                      <a:pt x="1419225" y="152400"/>
                    </a:cubicBezTo>
                    <a:cubicBezTo>
                      <a:pt x="1444565" y="148780"/>
                      <a:pt x="1470125" y="146767"/>
                      <a:pt x="1495425" y="142875"/>
                    </a:cubicBezTo>
                    <a:cubicBezTo>
                      <a:pt x="1511426" y="140413"/>
                      <a:pt x="1527344" y="137277"/>
                      <a:pt x="1543050" y="133350"/>
                    </a:cubicBezTo>
                    <a:cubicBezTo>
                      <a:pt x="1552790" y="130915"/>
                      <a:pt x="1561702" y="125352"/>
                      <a:pt x="1571625" y="123825"/>
                    </a:cubicBezTo>
                    <a:cubicBezTo>
                      <a:pt x="1603162" y="118973"/>
                      <a:pt x="1635125" y="117475"/>
                      <a:pt x="1666875" y="114300"/>
                    </a:cubicBezTo>
                    <a:cubicBezTo>
                      <a:pt x="1686465" y="107770"/>
                      <a:pt x="1713616" y="97908"/>
                      <a:pt x="1733550" y="95250"/>
                    </a:cubicBezTo>
                    <a:cubicBezTo>
                      <a:pt x="1794377" y="87140"/>
                      <a:pt x="1915587" y="81299"/>
                      <a:pt x="1971675" y="76200"/>
                    </a:cubicBezTo>
                    <a:cubicBezTo>
                      <a:pt x="1997168" y="73882"/>
                      <a:pt x="2022453" y="69666"/>
                      <a:pt x="2047875" y="66675"/>
                    </a:cubicBezTo>
                    <a:lnTo>
                      <a:pt x="2133600" y="57150"/>
                    </a:lnTo>
                    <a:cubicBezTo>
                      <a:pt x="2159022" y="54159"/>
                      <a:pt x="2184318" y="50052"/>
                      <a:pt x="2209800" y="47625"/>
                    </a:cubicBezTo>
                    <a:cubicBezTo>
                      <a:pt x="2251010" y="43700"/>
                      <a:pt x="2292415" y="42025"/>
                      <a:pt x="2333625" y="38100"/>
                    </a:cubicBezTo>
                    <a:cubicBezTo>
                      <a:pt x="2359107" y="35673"/>
                      <a:pt x="2384354" y="31122"/>
                      <a:pt x="2409825" y="28575"/>
                    </a:cubicBezTo>
                    <a:cubicBezTo>
                      <a:pt x="2447867" y="24771"/>
                      <a:pt x="2486127" y="23272"/>
                      <a:pt x="2524125" y="19050"/>
                    </a:cubicBezTo>
                    <a:cubicBezTo>
                      <a:pt x="2543320" y="16917"/>
                      <a:pt x="2562019" y="11006"/>
                      <a:pt x="2581275" y="9525"/>
                    </a:cubicBezTo>
                    <a:cubicBezTo>
                      <a:pt x="2644667" y="4649"/>
                      <a:pt x="2708275" y="3175"/>
                      <a:pt x="2771775" y="0"/>
                    </a:cubicBezTo>
                    <a:cubicBezTo>
                      <a:pt x="3216271" y="9878"/>
                      <a:pt x="3057490" y="9525"/>
                      <a:pt x="3248025" y="9525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315594" y="21920070"/>
                <a:ext cx="2523045" cy="468821"/>
              </a:xfrm>
              <a:custGeom>
                <a:avLst/>
                <a:gdLst>
                  <a:gd name="T0" fmla="*/ 0 w 3975152"/>
                  <a:gd name="T1" fmla="*/ 354192 h 314325"/>
                  <a:gd name="T2" fmla="*/ 31664 w 3975152"/>
                  <a:gd name="T3" fmla="*/ 214663 h 314325"/>
                  <a:gd name="T4" fmla="*/ 36188 w 3975152"/>
                  <a:gd name="T5" fmla="*/ 193195 h 314325"/>
                  <a:gd name="T6" fmla="*/ 39580 w 3975152"/>
                  <a:gd name="T7" fmla="*/ 182464 h 314325"/>
                  <a:gd name="T8" fmla="*/ 41276 w 3975152"/>
                  <a:gd name="T9" fmla="*/ 171729 h 314325"/>
                  <a:gd name="T10" fmla="*/ 46365 w 3975152"/>
                  <a:gd name="T11" fmla="*/ 160997 h 314325"/>
                  <a:gd name="T12" fmla="*/ 49758 w 3975152"/>
                  <a:gd name="T13" fmla="*/ 150264 h 314325"/>
                  <a:gd name="T14" fmla="*/ 58804 w 3975152"/>
                  <a:gd name="T15" fmla="*/ 139530 h 314325"/>
                  <a:gd name="T16" fmla="*/ 75768 w 3975152"/>
                  <a:gd name="T17" fmla="*/ 96598 h 314325"/>
                  <a:gd name="T18" fmla="*/ 81988 w 3975152"/>
                  <a:gd name="T19" fmla="*/ 85864 h 314325"/>
                  <a:gd name="T20" fmla="*/ 87076 w 3975152"/>
                  <a:gd name="T21" fmla="*/ 64398 h 314325"/>
                  <a:gd name="T22" fmla="*/ 93861 w 3975152"/>
                  <a:gd name="T23" fmla="*/ 53665 h 314325"/>
                  <a:gd name="T24" fmla="*/ 97819 w 3975152"/>
                  <a:gd name="T25" fmla="*/ 42934 h 314325"/>
                  <a:gd name="T26" fmla="*/ 114782 w 3975152"/>
                  <a:gd name="T27" fmla="*/ 21466 h 314325"/>
                  <a:gd name="T28" fmla="*/ 128918 w 3975152"/>
                  <a:gd name="T29" fmla="*/ 0 h 314325"/>
                  <a:gd name="T30" fmla="*/ 195639 w 3975152"/>
                  <a:gd name="T31" fmla="*/ 10733 h 314325"/>
                  <a:gd name="T32" fmla="*/ 201293 w 3975152"/>
                  <a:gd name="T33" fmla="*/ 21466 h 3143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75152"/>
                  <a:gd name="T52" fmla="*/ 0 h 314325"/>
                  <a:gd name="T53" fmla="*/ 3975152 w 3975152"/>
                  <a:gd name="T54" fmla="*/ 314325 h 3143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75152" h="314325">
                    <a:moveTo>
                      <a:pt x="0" y="314325"/>
                    </a:moveTo>
                    <a:cubicBezTo>
                      <a:pt x="647488" y="143933"/>
                      <a:pt x="132305" y="267634"/>
                      <a:pt x="533400" y="190500"/>
                    </a:cubicBezTo>
                    <a:cubicBezTo>
                      <a:pt x="559111" y="185556"/>
                      <a:pt x="583999" y="176936"/>
                      <a:pt x="609600" y="171450"/>
                    </a:cubicBezTo>
                    <a:cubicBezTo>
                      <a:pt x="628484" y="167403"/>
                      <a:pt x="647897" y="166115"/>
                      <a:pt x="666750" y="161925"/>
                    </a:cubicBezTo>
                    <a:cubicBezTo>
                      <a:pt x="676551" y="159747"/>
                      <a:pt x="685421" y="154051"/>
                      <a:pt x="695325" y="152400"/>
                    </a:cubicBezTo>
                    <a:cubicBezTo>
                      <a:pt x="723685" y="147673"/>
                      <a:pt x="752551" y="146675"/>
                      <a:pt x="781050" y="142875"/>
                    </a:cubicBezTo>
                    <a:cubicBezTo>
                      <a:pt x="800193" y="140323"/>
                      <a:pt x="818967" y="135098"/>
                      <a:pt x="838200" y="133350"/>
                    </a:cubicBezTo>
                    <a:cubicBezTo>
                      <a:pt x="888890" y="128742"/>
                      <a:pt x="939910" y="128433"/>
                      <a:pt x="990600" y="123825"/>
                    </a:cubicBezTo>
                    <a:cubicBezTo>
                      <a:pt x="1229975" y="102064"/>
                      <a:pt x="1071166" y="111373"/>
                      <a:pt x="1276350" y="85725"/>
                    </a:cubicBezTo>
                    <a:cubicBezTo>
                      <a:pt x="1311148" y="81375"/>
                      <a:pt x="1346200" y="79375"/>
                      <a:pt x="1381125" y="76200"/>
                    </a:cubicBezTo>
                    <a:cubicBezTo>
                      <a:pt x="1409700" y="69850"/>
                      <a:pt x="1437872" y="61290"/>
                      <a:pt x="1466850" y="57150"/>
                    </a:cubicBezTo>
                    <a:cubicBezTo>
                      <a:pt x="1504698" y="51743"/>
                      <a:pt x="1543128" y="51627"/>
                      <a:pt x="1581150" y="47625"/>
                    </a:cubicBezTo>
                    <a:cubicBezTo>
                      <a:pt x="1603477" y="45275"/>
                      <a:pt x="1625448" y="39914"/>
                      <a:pt x="1647825" y="38100"/>
                    </a:cubicBezTo>
                    <a:cubicBezTo>
                      <a:pt x="1742974" y="30385"/>
                      <a:pt x="1838418" y="26663"/>
                      <a:pt x="1933575" y="19050"/>
                    </a:cubicBezTo>
                    <a:lnTo>
                      <a:pt x="2171700" y="0"/>
                    </a:lnTo>
                    <a:lnTo>
                      <a:pt x="3295650" y="9525"/>
                    </a:lnTo>
                    <a:cubicBezTo>
                      <a:pt x="3975152" y="20397"/>
                      <a:pt x="3083874" y="19050"/>
                      <a:pt x="3390900" y="19050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68" name="Straight Connector 13"/>
              <p:cNvCxnSpPr>
                <a:cxnSpLocks noChangeShapeType="1"/>
              </p:cNvCxnSpPr>
              <p:nvPr/>
            </p:nvCxnSpPr>
            <p:spPr bwMode="auto">
              <a:xfrm flipH="1">
                <a:off x="2201755" y="20403296"/>
                <a:ext cx="1163541" cy="2275160"/>
              </a:xfrm>
              <a:prstGeom prst="line">
                <a:avLst/>
              </a:pr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9" name="Freeform 14"/>
              <p:cNvSpPr>
                <a:spLocks/>
              </p:cNvSpPr>
              <p:nvPr/>
            </p:nvSpPr>
            <p:spPr bwMode="auto">
              <a:xfrm>
                <a:off x="2373224" y="22099325"/>
                <a:ext cx="2131116" cy="234410"/>
              </a:xfrm>
              <a:custGeom>
                <a:avLst/>
                <a:gdLst>
                  <a:gd name="T0" fmla="*/ 0 w 1657350"/>
                  <a:gd name="T1" fmla="*/ 161925 h 161925"/>
                  <a:gd name="T2" fmla="*/ 85725 w 1657350"/>
                  <a:gd name="T3" fmla="*/ 152400 h 161925"/>
                  <a:gd name="T4" fmla="*/ 171450 w 1657350"/>
                  <a:gd name="T5" fmla="*/ 123825 h 161925"/>
                  <a:gd name="T6" fmla="*/ 228600 w 1657350"/>
                  <a:gd name="T7" fmla="*/ 104775 h 161925"/>
                  <a:gd name="T8" fmla="*/ 371475 w 1657350"/>
                  <a:gd name="T9" fmla="*/ 76200 h 161925"/>
                  <a:gd name="T10" fmla="*/ 495300 w 1657350"/>
                  <a:gd name="T11" fmla="*/ 66675 h 161925"/>
                  <a:gd name="T12" fmla="*/ 581025 w 1657350"/>
                  <a:gd name="T13" fmla="*/ 47625 h 161925"/>
                  <a:gd name="T14" fmla="*/ 695325 w 1657350"/>
                  <a:gd name="T15" fmla="*/ 38100 h 161925"/>
                  <a:gd name="T16" fmla="*/ 809625 w 1657350"/>
                  <a:gd name="T17" fmla="*/ 19050 h 161925"/>
                  <a:gd name="T18" fmla="*/ 990600 w 1657350"/>
                  <a:gd name="T19" fmla="*/ 0 h 161925"/>
                  <a:gd name="T20" fmla="*/ 1447800 w 1657350"/>
                  <a:gd name="T21" fmla="*/ 9525 h 161925"/>
                  <a:gd name="T22" fmla="*/ 1476375 w 1657350"/>
                  <a:gd name="T23" fmla="*/ 19050 h 161925"/>
                  <a:gd name="T24" fmla="*/ 1581150 w 1657350"/>
                  <a:gd name="T25" fmla="*/ 28575 h 161925"/>
                  <a:gd name="T26" fmla="*/ 1657350 w 1657350"/>
                  <a:gd name="T27" fmla="*/ 38100 h 1619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7350"/>
                  <a:gd name="T43" fmla="*/ 0 h 161925"/>
                  <a:gd name="T44" fmla="*/ 1657350 w 1657350"/>
                  <a:gd name="T45" fmla="*/ 161925 h 1619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7350" h="161925">
                    <a:moveTo>
                      <a:pt x="0" y="161925"/>
                    </a:moveTo>
                    <a:cubicBezTo>
                      <a:pt x="28575" y="158750"/>
                      <a:pt x="57659" y="158637"/>
                      <a:pt x="85725" y="152400"/>
                    </a:cubicBezTo>
                    <a:cubicBezTo>
                      <a:pt x="115128" y="145866"/>
                      <a:pt x="142875" y="133350"/>
                      <a:pt x="171450" y="123825"/>
                    </a:cubicBezTo>
                    <a:cubicBezTo>
                      <a:pt x="190500" y="117475"/>
                      <a:pt x="208998" y="109131"/>
                      <a:pt x="228600" y="104775"/>
                    </a:cubicBezTo>
                    <a:cubicBezTo>
                      <a:pt x="264726" y="96747"/>
                      <a:pt x="330614" y="80501"/>
                      <a:pt x="371475" y="76200"/>
                    </a:cubicBezTo>
                    <a:cubicBezTo>
                      <a:pt x="412644" y="71866"/>
                      <a:pt x="454025" y="69850"/>
                      <a:pt x="495300" y="66675"/>
                    </a:cubicBezTo>
                    <a:cubicBezTo>
                      <a:pt x="518686" y="60829"/>
                      <a:pt x="558184" y="50312"/>
                      <a:pt x="581025" y="47625"/>
                    </a:cubicBezTo>
                    <a:cubicBezTo>
                      <a:pt x="618995" y="43158"/>
                      <a:pt x="657225" y="41275"/>
                      <a:pt x="695325" y="38100"/>
                    </a:cubicBezTo>
                    <a:cubicBezTo>
                      <a:pt x="749584" y="20014"/>
                      <a:pt x="718479" y="28165"/>
                      <a:pt x="809625" y="19050"/>
                    </a:cubicBezTo>
                    <a:cubicBezTo>
                      <a:pt x="987263" y="1286"/>
                      <a:pt x="845025" y="18197"/>
                      <a:pt x="990600" y="0"/>
                    </a:cubicBezTo>
                    <a:lnTo>
                      <a:pt x="1447800" y="9525"/>
                    </a:lnTo>
                    <a:cubicBezTo>
                      <a:pt x="1457833" y="9918"/>
                      <a:pt x="1466436" y="17630"/>
                      <a:pt x="1476375" y="19050"/>
                    </a:cubicBezTo>
                    <a:cubicBezTo>
                      <a:pt x="1511092" y="24010"/>
                      <a:pt x="1546225" y="25400"/>
                      <a:pt x="1581150" y="28575"/>
                    </a:cubicBezTo>
                    <a:cubicBezTo>
                      <a:pt x="1624785" y="43120"/>
                      <a:pt x="1599685" y="38100"/>
                      <a:pt x="1657350" y="38100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0" name="Freeform 15"/>
              <p:cNvSpPr>
                <a:spLocks/>
              </p:cNvSpPr>
              <p:nvPr/>
            </p:nvSpPr>
            <p:spPr bwMode="auto">
              <a:xfrm>
                <a:off x="2667171" y="21547771"/>
                <a:ext cx="1849417" cy="193044"/>
              </a:xfrm>
              <a:custGeom>
                <a:avLst/>
                <a:gdLst>
                  <a:gd name="T0" fmla="*/ 0 w 1438275"/>
                  <a:gd name="T1" fmla="*/ 132053 h 134003"/>
                  <a:gd name="T2" fmla="*/ 457200 w 1438275"/>
                  <a:gd name="T3" fmla="*/ 113281 h 134003"/>
                  <a:gd name="T4" fmla="*/ 485775 w 1438275"/>
                  <a:gd name="T5" fmla="*/ 103894 h 134003"/>
                  <a:gd name="T6" fmla="*/ 523875 w 1438275"/>
                  <a:gd name="T7" fmla="*/ 94508 h 134003"/>
                  <a:gd name="T8" fmla="*/ 609600 w 1438275"/>
                  <a:gd name="T9" fmla="*/ 85121 h 134003"/>
                  <a:gd name="T10" fmla="*/ 647700 w 1438275"/>
                  <a:gd name="T11" fmla="*/ 75734 h 134003"/>
                  <a:gd name="T12" fmla="*/ 714375 w 1438275"/>
                  <a:gd name="T13" fmla="*/ 56962 h 134003"/>
                  <a:gd name="T14" fmla="*/ 876300 w 1438275"/>
                  <a:gd name="T15" fmla="*/ 28803 h 134003"/>
                  <a:gd name="T16" fmla="*/ 981075 w 1438275"/>
                  <a:gd name="T17" fmla="*/ 19416 h 134003"/>
                  <a:gd name="T18" fmla="*/ 1047750 w 1438275"/>
                  <a:gd name="T19" fmla="*/ 10030 h 134003"/>
                  <a:gd name="T20" fmla="*/ 1438275 w 1438275"/>
                  <a:gd name="T21" fmla="*/ 644 h 1340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8275"/>
                  <a:gd name="T34" fmla="*/ 0 h 134003"/>
                  <a:gd name="T35" fmla="*/ 1438275 w 1438275"/>
                  <a:gd name="T36" fmla="*/ 134003 h 1340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8275" h="134003">
                    <a:moveTo>
                      <a:pt x="0" y="134003"/>
                    </a:moveTo>
                    <a:cubicBezTo>
                      <a:pt x="57759" y="132399"/>
                      <a:pt x="337069" y="130970"/>
                      <a:pt x="457200" y="114953"/>
                    </a:cubicBezTo>
                    <a:cubicBezTo>
                      <a:pt x="467152" y="113626"/>
                      <a:pt x="476121" y="108186"/>
                      <a:pt x="485775" y="105428"/>
                    </a:cubicBezTo>
                    <a:cubicBezTo>
                      <a:pt x="498362" y="101832"/>
                      <a:pt x="510936" y="97894"/>
                      <a:pt x="523875" y="95903"/>
                    </a:cubicBezTo>
                    <a:cubicBezTo>
                      <a:pt x="552292" y="91531"/>
                      <a:pt x="581025" y="89553"/>
                      <a:pt x="609600" y="86378"/>
                    </a:cubicBezTo>
                    <a:cubicBezTo>
                      <a:pt x="622300" y="83203"/>
                      <a:pt x="635070" y="80297"/>
                      <a:pt x="647700" y="76853"/>
                    </a:cubicBezTo>
                    <a:cubicBezTo>
                      <a:pt x="670000" y="70771"/>
                      <a:pt x="691747" y="62517"/>
                      <a:pt x="714375" y="57803"/>
                    </a:cubicBezTo>
                    <a:cubicBezTo>
                      <a:pt x="768032" y="46624"/>
                      <a:pt x="821716" y="34190"/>
                      <a:pt x="876300" y="29228"/>
                    </a:cubicBezTo>
                    <a:cubicBezTo>
                      <a:pt x="911225" y="26053"/>
                      <a:pt x="946220" y="23576"/>
                      <a:pt x="981075" y="19703"/>
                    </a:cubicBezTo>
                    <a:cubicBezTo>
                      <a:pt x="1003388" y="17224"/>
                      <a:pt x="1025326" y="11272"/>
                      <a:pt x="1047750" y="10178"/>
                    </a:cubicBezTo>
                    <a:cubicBezTo>
                      <a:pt x="1256407" y="0"/>
                      <a:pt x="1291881" y="653"/>
                      <a:pt x="1438275" y="653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" name="Freeform 16"/>
              <p:cNvSpPr>
                <a:spLocks/>
              </p:cNvSpPr>
              <p:nvPr/>
            </p:nvSpPr>
            <p:spPr bwMode="auto">
              <a:xfrm>
                <a:off x="2887631" y="21076652"/>
                <a:ext cx="1873913" cy="250497"/>
              </a:xfrm>
              <a:custGeom>
                <a:avLst/>
                <a:gdLst>
                  <a:gd name="T0" fmla="*/ 0 w 1457325"/>
                  <a:gd name="T1" fmla="*/ 171548 h 173786"/>
                  <a:gd name="T2" fmla="*/ 200025 w 1457325"/>
                  <a:gd name="T3" fmla="*/ 152744 h 173786"/>
                  <a:gd name="T4" fmla="*/ 228600 w 1457325"/>
                  <a:gd name="T5" fmla="*/ 143342 h 173786"/>
                  <a:gd name="T6" fmla="*/ 314325 w 1457325"/>
                  <a:gd name="T7" fmla="*/ 124537 h 173786"/>
                  <a:gd name="T8" fmla="*/ 400050 w 1457325"/>
                  <a:gd name="T9" fmla="*/ 96329 h 173786"/>
                  <a:gd name="T10" fmla="*/ 495300 w 1457325"/>
                  <a:gd name="T11" fmla="*/ 86927 h 173786"/>
                  <a:gd name="T12" fmla="*/ 600075 w 1457325"/>
                  <a:gd name="T13" fmla="*/ 68123 h 173786"/>
                  <a:gd name="T14" fmla="*/ 704850 w 1457325"/>
                  <a:gd name="T15" fmla="*/ 58721 h 173786"/>
                  <a:gd name="T16" fmla="*/ 762000 w 1457325"/>
                  <a:gd name="T17" fmla="*/ 49319 h 173786"/>
                  <a:gd name="T18" fmla="*/ 847725 w 1457325"/>
                  <a:gd name="T19" fmla="*/ 39915 h 173786"/>
                  <a:gd name="T20" fmla="*/ 1181100 w 1457325"/>
                  <a:gd name="T21" fmla="*/ 21111 h 173786"/>
                  <a:gd name="T22" fmla="*/ 1276350 w 1457325"/>
                  <a:gd name="T23" fmla="*/ 11708 h 173786"/>
                  <a:gd name="T24" fmla="*/ 1323975 w 1457325"/>
                  <a:gd name="T25" fmla="*/ 2306 h 173786"/>
                  <a:gd name="T26" fmla="*/ 1457325 w 1457325"/>
                  <a:gd name="T27" fmla="*/ 2306 h 1737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57325"/>
                  <a:gd name="T43" fmla="*/ 0 h 173786"/>
                  <a:gd name="T44" fmla="*/ 1457325 w 1457325"/>
                  <a:gd name="T45" fmla="*/ 173786 h 1737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57325" h="173786">
                    <a:moveTo>
                      <a:pt x="0" y="173786"/>
                    </a:moveTo>
                    <a:cubicBezTo>
                      <a:pt x="66675" y="167436"/>
                      <a:pt x="133566" y="163043"/>
                      <a:pt x="200025" y="154736"/>
                    </a:cubicBezTo>
                    <a:cubicBezTo>
                      <a:pt x="209988" y="153491"/>
                      <a:pt x="218860" y="147646"/>
                      <a:pt x="228600" y="145211"/>
                    </a:cubicBezTo>
                    <a:cubicBezTo>
                      <a:pt x="246705" y="140685"/>
                      <a:pt x="294769" y="133494"/>
                      <a:pt x="314325" y="126161"/>
                    </a:cubicBezTo>
                    <a:cubicBezTo>
                      <a:pt x="379210" y="101829"/>
                      <a:pt x="324472" y="107663"/>
                      <a:pt x="400050" y="97586"/>
                    </a:cubicBezTo>
                    <a:cubicBezTo>
                      <a:pt x="431678" y="93369"/>
                      <a:pt x="463712" y="92574"/>
                      <a:pt x="495300" y="88061"/>
                    </a:cubicBezTo>
                    <a:cubicBezTo>
                      <a:pt x="530441" y="83041"/>
                      <a:pt x="564903" y="73807"/>
                      <a:pt x="600075" y="69011"/>
                    </a:cubicBezTo>
                    <a:cubicBezTo>
                      <a:pt x="634822" y="64273"/>
                      <a:pt x="670021" y="63584"/>
                      <a:pt x="704850" y="59486"/>
                    </a:cubicBezTo>
                    <a:cubicBezTo>
                      <a:pt x="724030" y="57229"/>
                      <a:pt x="742857" y="52513"/>
                      <a:pt x="762000" y="49961"/>
                    </a:cubicBezTo>
                    <a:cubicBezTo>
                      <a:pt x="790499" y="46161"/>
                      <a:pt x="819150" y="43611"/>
                      <a:pt x="847725" y="40436"/>
                    </a:cubicBezTo>
                    <a:cubicBezTo>
                      <a:pt x="984727" y="6186"/>
                      <a:pt x="847421" y="37663"/>
                      <a:pt x="1181100" y="21386"/>
                    </a:cubicBezTo>
                    <a:cubicBezTo>
                      <a:pt x="1212970" y="19831"/>
                      <a:pt x="1244722" y="16078"/>
                      <a:pt x="1276350" y="11861"/>
                    </a:cubicBezTo>
                    <a:cubicBezTo>
                      <a:pt x="1292397" y="9721"/>
                      <a:pt x="1307808" y="3187"/>
                      <a:pt x="1323975" y="2336"/>
                    </a:cubicBezTo>
                    <a:cubicBezTo>
                      <a:pt x="1368364" y="0"/>
                      <a:pt x="1412875" y="2336"/>
                      <a:pt x="1457325" y="2336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" name="Freeform 17"/>
              <p:cNvSpPr>
                <a:spLocks/>
              </p:cNvSpPr>
              <p:nvPr/>
            </p:nvSpPr>
            <p:spPr bwMode="auto">
              <a:xfrm>
                <a:off x="3095843" y="20759509"/>
                <a:ext cx="1530974" cy="209131"/>
              </a:xfrm>
              <a:custGeom>
                <a:avLst/>
                <a:gdLst>
                  <a:gd name="T0" fmla="*/ 0 w 1190625"/>
                  <a:gd name="T1" fmla="*/ 142895 h 145252"/>
                  <a:gd name="T2" fmla="*/ 266700 w 1190625"/>
                  <a:gd name="T3" fmla="*/ 124154 h 145252"/>
                  <a:gd name="T4" fmla="*/ 438150 w 1190625"/>
                  <a:gd name="T5" fmla="*/ 105413 h 145252"/>
                  <a:gd name="T6" fmla="*/ 466725 w 1190625"/>
                  <a:gd name="T7" fmla="*/ 96043 h 145252"/>
                  <a:gd name="T8" fmla="*/ 514350 w 1190625"/>
                  <a:gd name="T9" fmla="*/ 86672 h 145252"/>
                  <a:gd name="T10" fmla="*/ 552450 w 1190625"/>
                  <a:gd name="T11" fmla="*/ 67931 h 145252"/>
                  <a:gd name="T12" fmla="*/ 600075 w 1190625"/>
                  <a:gd name="T13" fmla="*/ 58561 h 145252"/>
                  <a:gd name="T14" fmla="*/ 657225 w 1190625"/>
                  <a:gd name="T15" fmla="*/ 39820 h 145252"/>
                  <a:gd name="T16" fmla="*/ 952500 w 1190625"/>
                  <a:gd name="T17" fmla="*/ 21079 h 145252"/>
                  <a:gd name="T18" fmla="*/ 1038225 w 1190625"/>
                  <a:gd name="T19" fmla="*/ 11709 h 145252"/>
                  <a:gd name="T20" fmla="*/ 1076325 w 1190625"/>
                  <a:gd name="T21" fmla="*/ 2338 h 145252"/>
                  <a:gd name="T22" fmla="*/ 1190625 w 1190625"/>
                  <a:gd name="T23" fmla="*/ 2338 h 1452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0625"/>
                  <a:gd name="T37" fmla="*/ 0 h 145252"/>
                  <a:gd name="T38" fmla="*/ 1190625 w 1190625"/>
                  <a:gd name="T39" fmla="*/ 145252 h 1452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0625" h="145252">
                    <a:moveTo>
                      <a:pt x="0" y="145252"/>
                    </a:moveTo>
                    <a:cubicBezTo>
                      <a:pt x="124963" y="120259"/>
                      <a:pt x="5880" y="141544"/>
                      <a:pt x="266700" y="126202"/>
                    </a:cubicBezTo>
                    <a:cubicBezTo>
                      <a:pt x="345292" y="121579"/>
                      <a:pt x="367834" y="117197"/>
                      <a:pt x="438150" y="107152"/>
                    </a:cubicBezTo>
                    <a:cubicBezTo>
                      <a:pt x="447675" y="103977"/>
                      <a:pt x="456985" y="100062"/>
                      <a:pt x="466725" y="97627"/>
                    </a:cubicBezTo>
                    <a:cubicBezTo>
                      <a:pt x="482431" y="93700"/>
                      <a:pt x="498991" y="93222"/>
                      <a:pt x="514350" y="88102"/>
                    </a:cubicBezTo>
                    <a:cubicBezTo>
                      <a:pt x="527820" y="83612"/>
                      <a:pt x="538980" y="73542"/>
                      <a:pt x="552450" y="69052"/>
                    </a:cubicBezTo>
                    <a:cubicBezTo>
                      <a:pt x="567809" y="63932"/>
                      <a:pt x="584456" y="63787"/>
                      <a:pt x="600075" y="59527"/>
                    </a:cubicBezTo>
                    <a:cubicBezTo>
                      <a:pt x="619448" y="54243"/>
                      <a:pt x="637659" y="44992"/>
                      <a:pt x="657225" y="40477"/>
                    </a:cubicBezTo>
                    <a:cubicBezTo>
                      <a:pt x="733304" y="22920"/>
                      <a:pt x="926000" y="22531"/>
                      <a:pt x="952500" y="21427"/>
                    </a:cubicBezTo>
                    <a:cubicBezTo>
                      <a:pt x="981075" y="18252"/>
                      <a:pt x="1009808" y="16274"/>
                      <a:pt x="1038225" y="11902"/>
                    </a:cubicBezTo>
                    <a:cubicBezTo>
                      <a:pt x="1051164" y="9911"/>
                      <a:pt x="1063260" y="3194"/>
                      <a:pt x="1076325" y="2377"/>
                    </a:cubicBezTo>
                    <a:cubicBezTo>
                      <a:pt x="1114351" y="0"/>
                      <a:pt x="1152525" y="2377"/>
                      <a:pt x="1190625" y="2377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Oval 18"/>
              <p:cNvSpPr>
                <a:spLocks noChangeArrowheads="1"/>
              </p:cNvSpPr>
              <p:nvPr/>
            </p:nvSpPr>
            <p:spPr bwMode="auto">
              <a:xfrm>
                <a:off x="2973365" y="19713854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4" name="Freeform 19"/>
              <p:cNvSpPr>
                <a:spLocks/>
              </p:cNvSpPr>
              <p:nvPr/>
            </p:nvSpPr>
            <p:spPr bwMode="auto">
              <a:xfrm>
                <a:off x="156373" y="17493848"/>
                <a:ext cx="4727649" cy="151677"/>
              </a:xfrm>
              <a:custGeom>
                <a:avLst/>
                <a:gdLst>
                  <a:gd name="T0" fmla="*/ 0 w 3676650"/>
                  <a:gd name="T1" fmla="*/ 5736 h 200025"/>
                  <a:gd name="T2" fmla="*/ 171450 w 3676650"/>
                  <a:gd name="T3" fmla="*/ 2868 h 200025"/>
                  <a:gd name="T4" fmla="*/ 342900 w 3676650"/>
                  <a:gd name="T5" fmla="*/ 4303 h 200025"/>
                  <a:gd name="T6" fmla="*/ 438150 w 3676650"/>
                  <a:gd name="T7" fmla="*/ 6454 h 200025"/>
                  <a:gd name="T8" fmla="*/ 476250 w 3676650"/>
                  <a:gd name="T9" fmla="*/ 7170 h 200025"/>
                  <a:gd name="T10" fmla="*/ 504825 w 3676650"/>
                  <a:gd name="T11" fmla="*/ 7888 h 200025"/>
                  <a:gd name="T12" fmla="*/ 542925 w 3676650"/>
                  <a:gd name="T13" fmla="*/ 8605 h 200025"/>
                  <a:gd name="T14" fmla="*/ 600075 w 3676650"/>
                  <a:gd name="T15" fmla="*/ 10039 h 200025"/>
                  <a:gd name="T16" fmla="*/ 695325 w 3676650"/>
                  <a:gd name="T17" fmla="*/ 10756 h 200025"/>
                  <a:gd name="T18" fmla="*/ 723900 w 3676650"/>
                  <a:gd name="T19" fmla="*/ 11473 h 200025"/>
                  <a:gd name="T20" fmla="*/ 1000125 w 3676650"/>
                  <a:gd name="T21" fmla="*/ 11473 h 200025"/>
                  <a:gd name="T22" fmla="*/ 1114425 w 3676650"/>
                  <a:gd name="T23" fmla="*/ 10039 h 200025"/>
                  <a:gd name="T24" fmla="*/ 1143000 w 3676650"/>
                  <a:gd name="T25" fmla="*/ 9322 h 200025"/>
                  <a:gd name="T26" fmla="*/ 1200150 w 3676650"/>
                  <a:gd name="T27" fmla="*/ 8605 h 200025"/>
                  <a:gd name="T28" fmla="*/ 1238250 w 3676650"/>
                  <a:gd name="T29" fmla="*/ 7888 h 200025"/>
                  <a:gd name="T30" fmla="*/ 1295400 w 3676650"/>
                  <a:gd name="T31" fmla="*/ 7170 h 200025"/>
                  <a:gd name="T32" fmla="*/ 1352550 w 3676650"/>
                  <a:gd name="T33" fmla="*/ 5736 h 200025"/>
                  <a:gd name="T34" fmla="*/ 1390650 w 3676650"/>
                  <a:gd name="T35" fmla="*/ 5020 h 200025"/>
                  <a:gd name="T36" fmla="*/ 1438275 w 3676650"/>
                  <a:gd name="T37" fmla="*/ 4303 h 200025"/>
                  <a:gd name="T38" fmla="*/ 1476375 w 3676650"/>
                  <a:gd name="T39" fmla="*/ 3585 h 200025"/>
                  <a:gd name="T40" fmla="*/ 1590675 w 3676650"/>
                  <a:gd name="T41" fmla="*/ 2151 h 200025"/>
                  <a:gd name="T42" fmla="*/ 1752600 w 3676650"/>
                  <a:gd name="T43" fmla="*/ 2868 h 200025"/>
                  <a:gd name="T44" fmla="*/ 1800225 w 3676650"/>
                  <a:gd name="T45" fmla="*/ 3585 h 200025"/>
                  <a:gd name="T46" fmla="*/ 1866900 w 3676650"/>
                  <a:gd name="T47" fmla="*/ 5020 h 200025"/>
                  <a:gd name="T48" fmla="*/ 1905000 w 3676650"/>
                  <a:gd name="T49" fmla="*/ 5736 h 200025"/>
                  <a:gd name="T50" fmla="*/ 1933575 w 3676650"/>
                  <a:gd name="T51" fmla="*/ 7170 h 200025"/>
                  <a:gd name="T52" fmla="*/ 1971675 w 3676650"/>
                  <a:gd name="T53" fmla="*/ 7888 h 200025"/>
                  <a:gd name="T54" fmla="*/ 2028825 w 3676650"/>
                  <a:gd name="T55" fmla="*/ 9322 h 200025"/>
                  <a:gd name="T56" fmla="*/ 2057400 w 3676650"/>
                  <a:gd name="T57" fmla="*/ 10039 h 200025"/>
                  <a:gd name="T58" fmla="*/ 2114550 w 3676650"/>
                  <a:gd name="T59" fmla="*/ 12190 h 200025"/>
                  <a:gd name="T60" fmla="*/ 2162174 w 3676650"/>
                  <a:gd name="T61" fmla="*/ 13624 h 200025"/>
                  <a:gd name="T62" fmla="*/ 2238374 w 3676650"/>
                  <a:gd name="T63" fmla="*/ 14341 h 200025"/>
                  <a:gd name="T64" fmla="*/ 2266950 w 3676650"/>
                  <a:gd name="T65" fmla="*/ 15058 h 200025"/>
                  <a:gd name="T66" fmla="*/ 2457450 w 3676650"/>
                  <a:gd name="T67" fmla="*/ 14341 h 200025"/>
                  <a:gd name="T68" fmla="*/ 2524124 w 3676650"/>
                  <a:gd name="T69" fmla="*/ 12907 h 200025"/>
                  <a:gd name="T70" fmla="*/ 2600324 w 3676650"/>
                  <a:gd name="T71" fmla="*/ 11473 h 200025"/>
                  <a:gd name="T72" fmla="*/ 2714624 w 3676650"/>
                  <a:gd name="T73" fmla="*/ 10039 h 200025"/>
                  <a:gd name="T74" fmla="*/ 2876550 w 3676650"/>
                  <a:gd name="T75" fmla="*/ 7170 h 200025"/>
                  <a:gd name="T76" fmla="*/ 3009900 w 3676650"/>
                  <a:gd name="T77" fmla="*/ 5736 h 200025"/>
                  <a:gd name="T78" fmla="*/ 3086100 w 3676650"/>
                  <a:gd name="T79" fmla="*/ 4303 h 200025"/>
                  <a:gd name="T80" fmla="*/ 3190874 w 3676650"/>
                  <a:gd name="T81" fmla="*/ 717 h 200025"/>
                  <a:gd name="T82" fmla="*/ 3219450 w 3676650"/>
                  <a:gd name="T83" fmla="*/ 0 h 200025"/>
                  <a:gd name="T84" fmla="*/ 3362324 w 3676650"/>
                  <a:gd name="T85" fmla="*/ 2151 h 200025"/>
                  <a:gd name="T86" fmla="*/ 3390900 w 3676650"/>
                  <a:gd name="T87" fmla="*/ 2868 h 200025"/>
                  <a:gd name="T88" fmla="*/ 3419474 w 3676650"/>
                  <a:gd name="T89" fmla="*/ 4303 h 200025"/>
                  <a:gd name="T90" fmla="*/ 3486150 w 3676650"/>
                  <a:gd name="T91" fmla="*/ 5736 h 200025"/>
                  <a:gd name="T92" fmla="*/ 3514724 w 3676650"/>
                  <a:gd name="T93" fmla="*/ 7170 h 200025"/>
                  <a:gd name="T94" fmla="*/ 3600450 w 3676650"/>
                  <a:gd name="T95" fmla="*/ 9322 h 200025"/>
                  <a:gd name="T96" fmla="*/ 3676650 w 3676650"/>
                  <a:gd name="T97" fmla="*/ 10039 h 2000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676650"/>
                  <a:gd name="T148" fmla="*/ 0 h 200025"/>
                  <a:gd name="T149" fmla="*/ 3676650 w 3676650"/>
                  <a:gd name="T150" fmla="*/ 200025 h 2000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676650" h="200025">
                    <a:moveTo>
                      <a:pt x="0" y="76200"/>
                    </a:moveTo>
                    <a:cubicBezTo>
                      <a:pt x="152720" y="45656"/>
                      <a:pt x="96799" y="62984"/>
                      <a:pt x="171450" y="38100"/>
                    </a:cubicBezTo>
                    <a:cubicBezTo>
                      <a:pt x="230707" y="43487"/>
                      <a:pt x="284962" y="46616"/>
                      <a:pt x="342900" y="57150"/>
                    </a:cubicBezTo>
                    <a:cubicBezTo>
                      <a:pt x="380053" y="63905"/>
                      <a:pt x="399916" y="74255"/>
                      <a:pt x="438150" y="85725"/>
                    </a:cubicBezTo>
                    <a:cubicBezTo>
                      <a:pt x="450689" y="89487"/>
                      <a:pt x="463663" y="91654"/>
                      <a:pt x="476250" y="95250"/>
                    </a:cubicBezTo>
                    <a:cubicBezTo>
                      <a:pt x="485904" y="98008"/>
                      <a:pt x="495171" y="102017"/>
                      <a:pt x="504825" y="104775"/>
                    </a:cubicBezTo>
                    <a:cubicBezTo>
                      <a:pt x="517412" y="108371"/>
                      <a:pt x="530386" y="110538"/>
                      <a:pt x="542925" y="114300"/>
                    </a:cubicBezTo>
                    <a:cubicBezTo>
                      <a:pt x="562159" y="120070"/>
                      <a:pt x="580094" y="131352"/>
                      <a:pt x="600075" y="133350"/>
                    </a:cubicBezTo>
                    <a:lnTo>
                      <a:pt x="695325" y="142875"/>
                    </a:lnTo>
                    <a:cubicBezTo>
                      <a:pt x="704850" y="146050"/>
                      <a:pt x="713910" y="151401"/>
                      <a:pt x="723900" y="152400"/>
                    </a:cubicBezTo>
                    <a:cubicBezTo>
                      <a:pt x="879051" y="167915"/>
                      <a:pt x="863721" y="163767"/>
                      <a:pt x="1000125" y="152400"/>
                    </a:cubicBezTo>
                    <a:cubicBezTo>
                      <a:pt x="1067116" y="130070"/>
                      <a:pt x="986820" y="154618"/>
                      <a:pt x="1114425" y="133350"/>
                    </a:cubicBezTo>
                    <a:cubicBezTo>
                      <a:pt x="1124329" y="131699"/>
                      <a:pt x="1133199" y="126003"/>
                      <a:pt x="1143000" y="123825"/>
                    </a:cubicBezTo>
                    <a:cubicBezTo>
                      <a:pt x="1161853" y="119635"/>
                      <a:pt x="1181212" y="118088"/>
                      <a:pt x="1200150" y="114300"/>
                    </a:cubicBezTo>
                    <a:cubicBezTo>
                      <a:pt x="1212987" y="111733"/>
                      <a:pt x="1225413" y="107342"/>
                      <a:pt x="1238250" y="104775"/>
                    </a:cubicBezTo>
                    <a:cubicBezTo>
                      <a:pt x="1257188" y="100987"/>
                      <a:pt x="1276664" y="99934"/>
                      <a:pt x="1295400" y="95250"/>
                    </a:cubicBezTo>
                    <a:cubicBezTo>
                      <a:pt x="1314881" y="90380"/>
                      <a:pt x="1333069" y="81070"/>
                      <a:pt x="1352550" y="76200"/>
                    </a:cubicBezTo>
                    <a:cubicBezTo>
                      <a:pt x="1365250" y="73025"/>
                      <a:pt x="1377871" y="69515"/>
                      <a:pt x="1390650" y="66675"/>
                    </a:cubicBezTo>
                    <a:cubicBezTo>
                      <a:pt x="1406454" y="63163"/>
                      <a:pt x="1422471" y="60662"/>
                      <a:pt x="1438275" y="57150"/>
                    </a:cubicBezTo>
                    <a:cubicBezTo>
                      <a:pt x="1451054" y="54310"/>
                      <a:pt x="1463508" y="50037"/>
                      <a:pt x="1476375" y="47625"/>
                    </a:cubicBezTo>
                    <a:cubicBezTo>
                      <a:pt x="1514339" y="40507"/>
                      <a:pt x="1590675" y="28575"/>
                      <a:pt x="1590675" y="28575"/>
                    </a:cubicBezTo>
                    <a:cubicBezTo>
                      <a:pt x="1644650" y="31750"/>
                      <a:pt x="1698754" y="33205"/>
                      <a:pt x="1752600" y="38100"/>
                    </a:cubicBezTo>
                    <a:cubicBezTo>
                      <a:pt x="1768723" y="39566"/>
                      <a:pt x="1784421" y="44113"/>
                      <a:pt x="1800225" y="47625"/>
                    </a:cubicBezTo>
                    <a:cubicBezTo>
                      <a:pt x="1867223" y="62513"/>
                      <a:pt x="1811213" y="50764"/>
                      <a:pt x="1866900" y="66675"/>
                    </a:cubicBezTo>
                    <a:cubicBezTo>
                      <a:pt x="1879487" y="70271"/>
                      <a:pt x="1892300" y="73025"/>
                      <a:pt x="1905000" y="76200"/>
                    </a:cubicBezTo>
                    <a:cubicBezTo>
                      <a:pt x="1914525" y="82550"/>
                      <a:pt x="1923053" y="90741"/>
                      <a:pt x="1933575" y="95250"/>
                    </a:cubicBezTo>
                    <a:cubicBezTo>
                      <a:pt x="1945607" y="100407"/>
                      <a:pt x="1959136" y="101013"/>
                      <a:pt x="1971675" y="104775"/>
                    </a:cubicBezTo>
                    <a:cubicBezTo>
                      <a:pt x="1990909" y="110545"/>
                      <a:pt x="2009775" y="117475"/>
                      <a:pt x="2028825" y="123825"/>
                    </a:cubicBezTo>
                    <a:cubicBezTo>
                      <a:pt x="2038350" y="127000"/>
                      <a:pt x="2049046" y="127781"/>
                      <a:pt x="2057400" y="133350"/>
                    </a:cubicBezTo>
                    <a:cubicBezTo>
                      <a:pt x="2100752" y="162252"/>
                      <a:pt x="2069481" y="145024"/>
                      <a:pt x="2114550" y="161925"/>
                    </a:cubicBezTo>
                    <a:cubicBezTo>
                      <a:pt x="2130559" y="167928"/>
                      <a:pt x="2145515" y="177130"/>
                      <a:pt x="2162175" y="180975"/>
                    </a:cubicBezTo>
                    <a:cubicBezTo>
                      <a:pt x="2187117" y="186731"/>
                      <a:pt x="2212975" y="187325"/>
                      <a:pt x="2238375" y="190500"/>
                    </a:cubicBezTo>
                    <a:cubicBezTo>
                      <a:pt x="2247900" y="193675"/>
                      <a:pt x="2256910" y="200025"/>
                      <a:pt x="2266950" y="200025"/>
                    </a:cubicBezTo>
                    <a:cubicBezTo>
                      <a:pt x="2330529" y="200025"/>
                      <a:pt x="2394090" y="195780"/>
                      <a:pt x="2457450" y="190500"/>
                    </a:cubicBezTo>
                    <a:cubicBezTo>
                      <a:pt x="2480295" y="188596"/>
                      <a:pt x="2502302" y="177402"/>
                      <a:pt x="2524125" y="171450"/>
                    </a:cubicBezTo>
                    <a:cubicBezTo>
                      <a:pt x="2549384" y="164561"/>
                      <a:pt x="2574406" y="156103"/>
                      <a:pt x="2600325" y="152400"/>
                    </a:cubicBezTo>
                    <a:cubicBezTo>
                      <a:pt x="2637959" y="147024"/>
                      <a:pt x="2677484" y="142635"/>
                      <a:pt x="2714625" y="133350"/>
                    </a:cubicBezTo>
                    <a:cubicBezTo>
                      <a:pt x="2789872" y="114538"/>
                      <a:pt x="2790238" y="106039"/>
                      <a:pt x="2876550" y="95250"/>
                    </a:cubicBezTo>
                    <a:cubicBezTo>
                      <a:pt x="2913666" y="90611"/>
                      <a:pt x="2971447" y="84440"/>
                      <a:pt x="3009900" y="76200"/>
                    </a:cubicBezTo>
                    <a:cubicBezTo>
                      <a:pt x="3035501" y="70714"/>
                      <a:pt x="3061262" y="65429"/>
                      <a:pt x="3086100" y="57150"/>
                    </a:cubicBezTo>
                    <a:cubicBezTo>
                      <a:pt x="3162384" y="31722"/>
                      <a:pt x="3133169" y="34256"/>
                      <a:pt x="3190875" y="9525"/>
                    </a:cubicBezTo>
                    <a:cubicBezTo>
                      <a:pt x="3200103" y="5570"/>
                      <a:pt x="3209925" y="3175"/>
                      <a:pt x="3219450" y="0"/>
                    </a:cubicBezTo>
                    <a:cubicBezTo>
                      <a:pt x="3325133" y="11743"/>
                      <a:pt x="3277900" y="433"/>
                      <a:pt x="3362325" y="28575"/>
                    </a:cubicBezTo>
                    <a:cubicBezTo>
                      <a:pt x="3371850" y="31750"/>
                      <a:pt x="3382546" y="32531"/>
                      <a:pt x="3390900" y="38100"/>
                    </a:cubicBezTo>
                    <a:cubicBezTo>
                      <a:pt x="3400425" y="44450"/>
                      <a:pt x="3408953" y="52641"/>
                      <a:pt x="3419475" y="57150"/>
                    </a:cubicBezTo>
                    <a:cubicBezTo>
                      <a:pt x="3462201" y="75461"/>
                      <a:pt x="3449079" y="57664"/>
                      <a:pt x="3486150" y="76200"/>
                    </a:cubicBezTo>
                    <a:cubicBezTo>
                      <a:pt x="3496389" y="81320"/>
                      <a:pt x="3504486" y="90130"/>
                      <a:pt x="3514725" y="95250"/>
                    </a:cubicBezTo>
                    <a:cubicBezTo>
                      <a:pt x="3540411" y="108093"/>
                      <a:pt x="3571866" y="118628"/>
                      <a:pt x="3600450" y="123825"/>
                    </a:cubicBezTo>
                    <a:cubicBezTo>
                      <a:pt x="3655307" y="133799"/>
                      <a:pt x="3646790" y="133350"/>
                      <a:pt x="3676650" y="13335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Oval 20"/>
              <p:cNvSpPr>
                <a:spLocks noChangeArrowheads="1"/>
              </p:cNvSpPr>
              <p:nvPr/>
            </p:nvSpPr>
            <p:spPr bwMode="auto">
              <a:xfrm>
                <a:off x="2899879" y="20003419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6" name="Oval 21"/>
              <p:cNvSpPr>
                <a:spLocks noChangeArrowheads="1"/>
              </p:cNvSpPr>
              <p:nvPr/>
            </p:nvSpPr>
            <p:spPr bwMode="auto">
              <a:xfrm>
                <a:off x="3193826" y="19837953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7" name="Oval 22"/>
              <p:cNvSpPr>
                <a:spLocks noChangeArrowheads="1"/>
              </p:cNvSpPr>
              <p:nvPr/>
            </p:nvSpPr>
            <p:spPr bwMode="auto">
              <a:xfrm>
                <a:off x="3304056" y="19520810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8" name="Oval 23"/>
              <p:cNvSpPr>
                <a:spLocks noChangeArrowheads="1"/>
              </p:cNvSpPr>
              <p:nvPr/>
            </p:nvSpPr>
            <p:spPr bwMode="auto">
              <a:xfrm>
                <a:off x="3402039" y="19217455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79" name="Oval 24"/>
              <p:cNvSpPr>
                <a:spLocks noChangeArrowheads="1"/>
              </p:cNvSpPr>
              <p:nvPr/>
            </p:nvSpPr>
            <p:spPr bwMode="auto">
              <a:xfrm>
                <a:off x="3671490" y="19782797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0" name="Oval 25"/>
              <p:cNvSpPr>
                <a:spLocks noChangeArrowheads="1"/>
              </p:cNvSpPr>
              <p:nvPr/>
            </p:nvSpPr>
            <p:spPr bwMode="auto">
              <a:xfrm>
                <a:off x="3695986" y="19410499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1" name="Oval 26"/>
              <p:cNvSpPr>
                <a:spLocks noChangeArrowheads="1"/>
              </p:cNvSpPr>
              <p:nvPr/>
            </p:nvSpPr>
            <p:spPr bwMode="auto">
              <a:xfrm>
                <a:off x="3842959" y="19148510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2" name="Oval 27"/>
              <p:cNvSpPr>
                <a:spLocks noChangeArrowheads="1"/>
              </p:cNvSpPr>
              <p:nvPr/>
            </p:nvSpPr>
            <p:spPr bwMode="auto">
              <a:xfrm>
                <a:off x="3046852" y="19465654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3" name="Oval 28"/>
              <p:cNvSpPr>
                <a:spLocks noChangeArrowheads="1"/>
              </p:cNvSpPr>
              <p:nvPr/>
            </p:nvSpPr>
            <p:spPr bwMode="auto">
              <a:xfrm>
                <a:off x="3157083" y="19093355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cxnSp>
            <p:nvCxnSpPr>
              <p:cNvPr id="184" name="Straight Connector 30"/>
              <p:cNvCxnSpPr>
                <a:cxnSpLocks noChangeShapeType="1"/>
              </p:cNvCxnSpPr>
              <p:nvPr/>
            </p:nvCxnSpPr>
            <p:spPr bwMode="auto">
              <a:xfrm flipV="1">
                <a:off x="180869" y="18831367"/>
                <a:ext cx="4862374" cy="27578"/>
              </a:xfrm>
              <a:prstGeom prst="line">
                <a:avLst/>
              </a:prstGeom>
              <a:noFill/>
              <a:ln w="76200" algn="ctr">
                <a:solidFill>
                  <a:srgbClr val="00B0F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5" name="Oval 31"/>
              <p:cNvSpPr>
                <a:spLocks noChangeArrowheads="1"/>
              </p:cNvSpPr>
              <p:nvPr/>
            </p:nvSpPr>
            <p:spPr bwMode="auto">
              <a:xfrm>
                <a:off x="3928694" y="18017824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6" name="Oval 32"/>
              <p:cNvSpPr>
                <a:spLocks noChangeArrowheads="1"/>
              </p:cNvSpPr>
              <p:nvPr/>
            </p:nvSpPr>
            <p:spPr bwMode="auto">
              <a:xfrm>
                <a:off x="3536765" y="18238446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7" name="Oval 33"/>
              <p:cNvSpPr>
                <a:spLocks noChangeArrowheads="1"/>
              </p:cNvSpPr>
              <p:nvPr/>
            </p:nvSpPr>
            <p:spPr bwMode="auto">
              <a:xfrm>
                <a:off x="3916446" y="17080182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8" name="Oval 34"/>
              <p:cNvSpPr>
                <a:spLocks noChangeArrowheads="1"/>
              </p:cNvSpPr>
              <p:nvPr/>
            </p:nvSpPr>
            <p:spPr bwMode="auto">
              <a:xfrm>
                <a:off x="4430853" y="16514840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89" name="TextBox 35"/>
              <p:cNvSpPr txBox="1">
                <a:spLocks noChangeArrowheads="1"/>
              </p:cNvSpPr>
              <p:nvPr/>
            </p:nvSpPr>
            <p:spPr bwMode="auto">
              <a:xfrm>
                <a:off x="381719" y="18894995"/>
                <a:ext cx="2755754" cy="12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Microbial degradation</a:t>
                </a:r>
              </a:p>
              <a:p>
                <a:pPr algn="ctr" eaLnBrk="1" hangingPunct="1"/>
                <a:r>
                  <a:rPr lang="en-US" altLang="en-US" sz="2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 dissolution</a:t>
                </a:r>
                <a:endParaRPr lang="en-GB" altLang="en-US" sz="25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0" name="TextBox 36"/>
              <p:cNvSpPr txBox="1">
                <a:spLocks noChangeArrowheads="1"/>
              </p:cNvSpPr>
              <p:nvPr/>
            </p:nvSpPr>
            <p:spPr bwMode="auto">
              <a:xfrm>
                <a:off x="3660566" y="19150890"/>
                <a:ext cx="221624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3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Lateral</a:t>
                </a:r>
              </a:p>
              <a:p>
                <a:pPr algn="ctr" eaLnBrk="1" hangingPunct="1"/>
                <a:r>
                  <a:rPr lang="en-US" altLang="en-US" sz="3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Transport?</a:t>
                </a:r>
                <a:endParaRPr lang="en-GB" altLang="en-US" sz="3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91" name="Straight Arrow Connector 38"/>
              <p:cNvCxnSpPr>
                <a:cxnSpLocks noChangeShapeType="1"/>
              </p:cNvCxnSpPr>
              <p:nvPr/>
            </p:nvCxnSpPr>
            <p:spPr bwMode="auto">
              <a:xfrm>
                <a:off x="4014428" y="19701465"/>
                <a:ext cx="906337" cy="0"/>
              </a:xfrm>
              <a:prstGeom prst="straightConnector1">
                <a:avLst/>
              </a:prstGeom>
              <a:noFill/>
              <a:ln w="57150" algn="ctr">
                <a:solidFill>
                  <a:srgbClr val="00FF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2" name="TextBox 39"/>
              <p:cNvSpPr txBox="1">
                <a:spLocks noChangeArrowheads="1"/>
              </p:cNvSpPr>
              <p:nvPr/>
            </p:nvSpPr>
            <p:spPr bwMode="auto">
              <a:xfrm>
                <a:off x="118964" y="17749811"/>
                <a:ext cx="3134191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Methane trapped </a:t>
                </a:r>
                <a:endParaRPr lang="en-US" altLang="en-US" sz="25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eaLnBrk="1" hangingPunct="1"/>
                <a:r>
                  <a:rPr lang="en-US" altLang="en-US" sz="25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below thermocline</a:t>
                </a:r>
                <a:endParaRPr lang="en-GB" altLang="en-US" sz="25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193" name="Straight Arrow Connector 42"/>
              <p:cNvCxnSpPr>
                <a:cxnSpLocks noChangeShapeType="1"/>
              </p:cNvCxnSpPr>
              <p:nvPr/>
            </p:nvCxnSpPr>
            <p:spPr bwMode="auto">
              <a:xfrm flipV="1">
                <a:off x="2152764" y="20403296"/>
                <a:ext cx="1065558" cy="2054539"/>
              </a:xfrm>
              <a:prstGeom prst="straightConnector1">
                <a:avLst/>
              </a:prstGeom>
              <a:noFill/>
              <a:ln w="38100" algn="ctr">
                <a:solidFill>
                  <a:srgbClr val="00FF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4" name="TextBox 46"/>
              <p:cNvSpPr txBox="1">
                <a:spLocks noChangeArrowheads="1"/>
              </p:cNvSpPr>
              <p:nvPr/>
            </p:nvSpPr>
            <p:spPr bwMode="auto">
              <a:xfrm>
                <a:off x="14021" y="16018014"/>
                <a:ext cx="2775627" cy="63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3500" b="1" dirty="0" smtClean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Summer</a:t>
                </a:r>
                <a:endParaRPr lang="en-GB" altLang="en-US" sz="35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5" name="TextBox 79"/>
              <p:cNvSpPr txBox="1">
                <a:spLocks noChangeArrowheads="1"/>
              </p:cNvSpPr>
              <p:nvPr/>
            </p:nvSpPr>
            <p:spPr bwMode="auto">
              <a:xfrm>
                <a:off x="902934" y="16616436"/>
                <a:ext cx="3015634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Limited exchange</a:t>
                </a:r>
                <a:endParaRPr lang="en-GB" altLang="en-US" sz="25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96" name="Oval 102"/>
              <p:cNvSpPr>
                <a:spLocks noChangeArrowheads="1"/>
              </p:cNvSpPr>
              <p:nvPr/>
            </p:nvSpPr>
            <p:spPr bwMode="auto">
              <a:xfrm>
                <a:off x="3475525" y="18927888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7" name="Oval 103"/>
              <p:cNvSpPr>
                <a:spLocks noChangeArrowheads="1"/>
              </p:cNvSpPr>
              <p:nvPr/>
            </p:nvSpPr>
            <p:spPr bwMode="auto">
              <a:xfrm>
                <a:off x="3989933" y="18914100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199" name="Freeform 47"/>
              <p:cNvSpPr>
                <a:spLocks/>
              </p:cNvSpPr>
              <p:nvPr/>
            </p:nvSpPr>
            <p:spPr bwMode="auto">
              <a:xfrm>
                <a:off x="6023388" y="20126767"/>
                <a:ext cx="4584757" cy="303355"/>
              </a:xfrm>
              <a:custGeom>
                <a:avLst/>
                <a:gdLst>
                  <a:gd name="T0" fmla="*/ 0 w 3566234"/>
                  <a:gd name="T1" fmla="*/ 123825 h 209550"/>
                  <a:gd name="T2" fmla="*/ 133270 w 3566234"/>
                  <a:gd name="T3" fmla="*/ 95250 h 209550"/>
                  <a:gd name="T4" fmla="*/ 333177 w 3566234"/>
                  <a:gd name="T5" fmla="*/ 142875 h 209550"/>
                  <a:gd name="T6" fmla="*/ 371253 w 3566234"/>
                  <a:gd name="T7" fmla="*/ 152400 h 209550"/>
                  <a:gd name="T8" fmla="*/ 428370 w 3566234"/>
                  <a:gd name="T9" fmla="*/ 171450 h 209550"/>
                  <a:gd name="T10" fmla="*/ 475965 w 3566234"/>
                  <a:gd name="T11" fmla="*/ 180975 h 209550"/>
                  <a:gd name="T12" fmla="*/ 637794 w 3566234"/>
                  <a:gd name="T13" fmla="*/ 171450 h 209550"/>
                  <a:gd name="T14" fmla="*/ 694911 w 3566234"/>
                  <a:gd name="T15" fmla="*/ 152400 h 209550"/>
                  <a:gd name="T16" fmla="*/ 771066 w 3566234"/>
                  <a:gd name="T17" fmla="*/ 142875 h 209550"/>
                  <a:gd name="T18" fmla="*/ 818661 w 3566234"/>
                  <a:gd name="T19" fmla="*/ 123825 h 209550"/>
                  <a:gd name="T20" fmla="*/ 847219 w 3566234"/>
                  <a:gd name="T21" fmla="*/ 104775 h 209550"/>
                  <a:gd name="T22" fmla="*/ 942414 w 3566234"/>
                  <a:gd name="T23" fmla="*/ 85725 h 209550"/>
                  <a:gd name="T24" fmla="*/ 1085202 w 3566234"/>
                  <a:gd name="T25" fmla="*/ 95250 h 209550"/>
                  <a:gd name="T26" fmla="*/ 1180395 w 3566234"/>
                  <a:gd name="T27" fmla="*/ 142875 h 209550"/>
                  <a:gd name="T28" fmla="*/ 1218474 w 3566234"/>
                  <a:gd name="T29" fmla="*/ 161925 h 209550"/>
                  <a:gd name="T30" fmla="*/ 1266069 w 3566234"/>
                  <a:gd name="T31" fmla="*/ 190500 h 209550"/>
                  <a:gd name="T32" fmla="*/ 1304148 w 3566234"/>
                  <a:gd name="T33" fmla="*/ 200025 h 209550"/>
                  <a:gd name="T34" fmla="*/ 1332705 w 3566234"/>
                  <a:gd name="T35" fmla="*/ 209550 h 209550"/>
                  <a:gd name="T36" fmla="*/ 1389822 w 3566234"/>
                  <a:gd name="T37" fmla="*/ 190500 h 209550"/>
                  <a:gd name="T38" fmla="*/ 1475496 w 3566234"/>
                  <a:gd name="T39" fmla="*/ 123825 h 209550"/>
                  <a:gd name="T40" fmla="*/ 1504053 w 3566234"/>
                  <a:gd name="T41" fmla="*/ 104775 h 209550"/>
                  <a:gd name="T42" fmla="*/ 1580208 w 3566234"/>
                  <a:gd name="T43" fmla="*/ 76200 h 209550"/>
                  <a:gd name="T44" fmla="*/ 1646842 w 3566234"/>
                  <a:gd name="T45" fmla="*/ 47625 h 209550"/>
                  <a:gd name="T46" fmla="*/ 1818189 w 3566234"/>
                  <a:gd name="T47" fmla="*/ 38100 h 209550"/>
                  <a:gd name="T48" fmla="*/ 1941942 w 3566234"/>
                  <a:gd name="T49" fmla="*/ 19050 h 209550"/>
                  <a:gd name="T50" fmla="*/ 2008577 w 3566234"/>
                  <a:gd name="T51" fmla="*/ 28575 h 209550"/>
                  <a:gd name="T52" fmla="*/ 2075211 w 3566234"/>
                  <a:gd name="T53" fmla="*/ 76200 h 209550"/>
                  <a:gd name="T54" fmla="*/ 2160885 w 3566234"/>
                  <a:gd name="T55" fmla="*/ 123825 h 209550"/>
                  <a:gd name="T56" fmla="*/ 2303676 w 3566234"/>
                  <a:gd name="T57" fmla="*/ 95250 h 209550"/>
                  <a:gd name="T58" fmla="*/ 2417907 w 3566234"/>
                  <a:gd name="T59" fmla="*/ 28575 h 209550"/>
                  <a:gd name="T60" fmla="*/ 2579735 w 3566234"/>
                  <a:gd name="T61" fmla="*/ 0 h 209550"/>
                  <a:gd name="T62" fmla="*/ 2617812 w 3566234"/>
                  <a:gd name="T63" fmla="*/ 28575 h 209550"/>
                  <a:gd name="T64" fmla="*/ 2703486 w 3566234"/>
                  <a:gd name="T65" fmla="*/ 133350 h 209550"/>
                  <a:gd name="T66" fmla="*/ 2741565 w 3566234"/>
                  <a:gd name="T67" fmla="*/ 142875 h 209550"/>
                  <a:gd name="T68" fmla="*/ 2770121 w 3566234"/>
                  <a:gd name="T69" fmla="*/ 152400 h 209550"/>
                  <a:gd name="T70" fmla="*/ 2950989 w 3566234"/>
                  <a:gd name="T71" fmla="*/ 171450 h 209550"/>
                  <a:gd name="T72" fmla="*/ 3131855 w 3566234"/>
                  <a:gd name="T73" fmla="*/ 152400 h 209550"/>
                  <a:gd name="T74" fmla="*/ 3169934 w 3566234"/>
                  <a:gd name="T75" fmla="*/ 133350 h 209550"/>
                  <a:gd name="T76" fmla="*/ 3208010 w 3566234"/>
                  <a:gd name="T77" fmla="*/ 123825 h 209550"/>
                  <a:gd name="T78" fmla="*/ 3331761 w 3566234"/>
                  <a:gd name="T79" fmla="*/ 142875 h 209550"/>
                  <a:gd name="T80" fmla="*/ 3360320 w 3566234"/>
                  <a:gd name="T81" fmla="*/ 171450 h 209550"/>
                  <a:gd name="T82" fmla="*/ 3445995 w 3566234"/>
                  <a:gd name="T83" fmla="*/ 161925 h 209550"/>
                  <a:gd name="T84" fmla="*/ 3493589 w 3566234"/>
                  <a:gd name="T85" fmla="*/ 142875 h 209550"/>
                  <a:gd name="T86" fmla="*/ 3560226 w 3566234"/>
                  <a:gd name="T87" fmla="*/ 123825 h 2095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66234"/>
                  <a:gd name="T133" fmla="*/ 0 h 209550"/>
                  <a:gd name="T134" fmla="*/ 3566234 w 3566234"/>
                  <a:gd name="T135" fmla="*/ 209550 h 20955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66234" h="209550">
                    <a:moveTo>
                      <a:pt x="0" y="123825"/>
                    </a:moveTo>
                    <a:cubicBezTo>
                      <a:pt x="44562" y="108971"/>
                      <a:pt x="81235" y="95250"/>
                      <a:pt x="133350" y="95250"/>
                    </a:cubicBezTo>
                    <a:cubicBezTo>
                      <a:pt x="233660" y="95250"/>
                      <a:pt x="245085" y="120802"/>
                      <a:pt x="333375" y="142875"/>
                    </a:cubicBezTo>
                    <a:cubicBezTo>
                      <a:pt x="346075" y="146050"/>
                      <a:pt x="358936" y="148638"/>
                      <a:pt x="371475" y="152400"/>
                    </a:cubicBezTo>
                    <a:cubicBezTo>
                      <a:pt x="390709" y="158170"/>
                      <a:pt x="408934" y="167512"/>
                      <a:pt x="428625" y="171450"/>
                    </a:cubicBezTo>
                    <a:lnTo>
                      <a:pt x="476250" y="180975"/>
                    </a:lnTo>
                    <a:cubicBezTo>
                      <a:pt x="530225" y="177800"/>
                      <a:pt x="584561" y="178443"/>
                      <a:pt x="638175" y="171450"/>
                    </a:cubicBezTo>
                    <a:cubicBezTo>
                      <a:pt x="658087" y="168853"/>
                      <a:pt x="675690" y="156607"/>
                      <a:pt x="695325" y="152400"/>
                    </a:cubicBezTo>
                    <a:cubicBezTo>
                      <a:pt x="720354" y="147037"/>
                      <a:pt x="746125" y="146050"/>
                      <a:pt x="771525" y="142875"/>
                    </a:cubicBezTo>
                    <a:cubicBezTo>
                      <a:pt x="787400" y="136525"/>
                      <a:pt x="803857" y="131471"/>
                      <a:pt x="819150" y="123825"/>
                    </a:cubicBezTo>
                    <a:cubicBezTo>
                      <a:pt x="829389" y="118705"/>
                      <a:pt x="837486" y="109895"/>
                      <a:pt x="847725" y="104775"/>
                    </a:cubicBezTo>
                    <a:cubicBezTo>
                      <a:pt x="874324" y="91475"/>
                      <a:pt x="918404" y="89235"/>
                      <a:pt x="942975" y="85725"/>
                    </a:cubicBezTo>
                    <a:cubicBezTo>
                      <a:pt x="990600" y="88900"/>
                      <a:pt x="1039437" y="84111"/>
                      <a:pt x="1085850" y="95250"/>
                    </a:cubicBezTo>
                    <a:cubicBezTo>
                      <a:pt x="1120367" y="103534"/>
                      <a:pt x="1149350" y="127000"/>
                      <a:pt x="1181100" y="142875"/>
                    </a:cubicBezTo>
                    <a:cubicBezTo>
                      <a:pt x="1193800" y="149225"/>
                      <a:pt x="1207024" y="154620"/>
                      <a:pt x="1219200" y="161925"/>
                    </a:cubicBezTo>
                    <a:cubicBezTo>
                      <a:pt x="1235075" y="171450"/>
                      <a:pt x="1249907" y="182981"/>
                      <a:pt x="1266825" y="190500"/>
                    </a:cubicBezTo>
                    <a:cubicBezTo>
                      <a:pt x="1278788" y="195817"/>
                      <a:pt x="1292338" y="196429"/>
                      <a:pt x="1304925" y="200025"/>
                    </a:cubicBezTo>
                    <a:cubicBezTo>
                      <a:pt x="1314579" y="202783"/>
                      <a:pt x="1323975" y="206375"/>
                      <a:pt x="1333500" y="209550"/>
                    </a:cubicBezTo>
                    <a:cubicBezTo>
                      <a:pt x="1352550" y="203200"/>
                      <a:pt x="1374799" y="202828"/>
                      <a:pt x="1390650" y="190500"/>
                    </a:cubicBezTo>
                    <a:cubicBezTo>
                      <a:pt x="1419225" y="168275"/>
                      <a:pt x="1446254" y="143905"/>
                      <a:pt x="1476375" y="123825"/>
                    </a:cubicBezTo>
                    <a:cubicBezTo>
                      <a:pt x="1485900" y="117475"/>
                      <a:pt x="1494711" y="109895"/>
                      <a:pt x="1504950" y="104775"/>
                    </a:cubicBezTo>
                    <a:cubicBezTo>
                      <a:pt x="1555806" y="79347"/>
                      <a:pt x="1539931" y="92687"/>
                      <a:pt x="1581150" y="76200"/>
                    </a:cubicBezTo>
                    <a:cubicBezTo>
                      <a:pt x="1603601" y="67220"/>
                      <a:pt x="1623949" y="51445"/>
                      <a:pt x="1647825" y="47625"/>
                    </a:cubicBezTo>
                    <a:cubicBezTo>
                      <a:pt x="1704344" y="38582"/>
                      <a:pt x="1762125" y="41275"/>
                      <a:pt x="1819275" y="38100"/>
                    </a:cubicBezTo>
                    <a:cubicBezTo>
                      <a:pt x="1835311" y="35427"/>
                      <a:pt x="1930844" y="19050"/>
                      <a:pt x="1943100" y="19050"/>
                    </a:cubicBezTo>
                    <a:cubicBezTo>
                      <a:pt x="1965551" y="19050"/>
                      <a:pt x="1987550" y="25400"/>
                      <a:pt x="2009775" y="28575"/>
                    </a:cubicBezTo>
                    <a:cubicBezTo>
                      <a:pt x="2060284" y="79084"/>
                      <a:pt x="2013765" y="38589"/>
                      <a:pt x="2076450" y="76200"/>
                    </a:cubicBezTo>
                    <a:cubicBezTo>
                      <a:pt x="2158330" y="125328"/>
                      <a:pt x="2104698" y="104666"/>
                      <a:pt x="2162175" y="123825"/>
                    </a:cubicBezTo>
                    <a:cubicBezTo>
                      <a:pt x="2216052" y="117839"/>
                      <a:pt x="2256807" y="119372"/>
                      <a:pt x="2305050" y="95250"/>
                    </a:cubicBezTo>
                    <a:cubicBezTo>
                      <a:pt x="2344502" y="75524"/>
                      <a:pt x="2376558" y="39273"/>
                      <a:pt x="2419350" y="28575"/>
                    </a:cubicBezTo>
                    <a:cubicBezTo>
                      <a:pt x="2523442" y="2552"/>
                      <a:pt x="2469528" y="12416"/>
                      <a:pt x="2581275" y="0"/>
                    </a:cubicBezTo>
                    <a:cubicBezTo>
                      <a:pt x="2593975" y="9525"/>
                      <a:pt x="2608921" y="16628"/>
                      <a:pt x="2619375" y="28575"/>
                    </a:cubicBezTo>
                    <a:cubicBezTo>
                      <a:pt x="2646161" y="59188"/>
                      <a:pt x="2657633" y="121483"/>
                      <a:pt x="2705100" y="133350"/>
                    </a:cubicBezTo>
                    <a:cubicBezTo>
                      <a:pt x="2717800" y="136525"/>
                      <a:pt x="2730613" y="139279"/>
                      <a:pt x="2743200" y="142875"/>
                    </a:cubicBezTo>
                    <a:cubicBezTo>
                      <a:pt x="2752854" y="145633"/>
                      <a:pt x="2761974" y="150222"/>
                      <a:pt x="2771775" y="152400"/>
                    </a:cubicBezTo>
                    <a:cubicBezTo>
                      <a:pt x="2832294" y="165849"/>
                      <a:pt x="2889974" y="166621"/>
                      <a:pt x="2952750" y="171450"/>
                    </a:cubicBezTo>
                    <a:cubicBezTo>
                      <a:pt x="3013075" y="165100"/>
                      <a:pt x="3073964" y="162793"/>
                      <a:pt x="3133725" y="152400"/>
                    </a:cubicBezTo>
                    <a:cubicBezTo>
                      <a:pt x="3147714" y="149967"/>
                      <a:pt x="3158530" y="138336"/>
                      <a:pt x="3171825" y="133350"/>
                    </a:cubicBezTo>
                    <a:cubicBezTo>
                      <a:pt x="3184082" y="128753"/>
                      <a:pt x="3197225" y="127000"/>
                      <a:pt x="3209925" y="123825"/>
                    </a:cubicBezTo>
                    <a:cubicBezTo>
                      <a:pt x="3251200" y="130175"/>
                      <a:pt x="3293890" y="130419"/>
                      <a:pt x="3333750" y="142875"/>
                    </a:cubicBezTo>
                    <a:cubicBezTo>
                      <a:pt x="3346607" y="146893"/>
                      <a:pt x="3349038" y="169235"/>
                      <a:pt x="3362325" y="171450"/>
                    </a:cubicBezTo>
                    <a:cubicBezTo>
                      <a:pt x="3390685" y="176177"/>
                      <a:pt x="3419475" y="165100"/>
                      <a:pt x="3448050" y="161925"/>
                    </a:cubicBezTo>
                    <a:cubicBezTo>
                      <a:pt x="3463925" y="155575"/>
                      <a:pt x="3479180" y="147374"/>
                      <a:pt x="3495675" y="142875"/>
                    </a:cubicBezTo>
                    <a:cubicBezTo>
                      <a:pt x="3566234" y="123632"/>
                      <a:pt x="3537081" y="149094"/>
                      <a:pt x="3562350" y="123825"/>
                    </a:cubicBezTo>
                  </a:path>
                </a:pathLst>
              </a:custGeom>
              <a:solidFill>
                <a:srgbClr val="FFFFCC"/>
              </a:solidFill>
              <a:ln w="762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Freeform 48"/>
              <p:cNvSpPr>
                <a:spLocks/>
              </p:cNvSpPr>
              <p:nvPr/>
            </p:nvSpPr>
            <p:spPr bwMode="auto">
              <a:xfrm>
                <a:off x="6145866" y="20747266"/>
                <a:ext cx="2816992" cy="399877"/>
              </a:xfrm>
              <a:custGeom>
                <a:avLst/>
                <a:gdLst>
                  <a:gd name="T0" fmla="*/ 0 w 3267075"/>
                  <a:gd name="T1" fmla="*/ 431158 h 238125"/>
                  <a:gd name="T2" fmla="*/ 32738 w 3267075"/>
                  <a:gd name="T3" fmla="*/ 362174 h 238125"/>
                  <a:gd name="T4" fmla="*/ 40441 w 3267075"/>
                  <a:gd name="T5" fmla="*/ 327680 h 238125"/>
                  <a:gd name="T6" fmla="*/ 53921 w 3267075"/>
                  <a:gd name="T7" fmla="*/ 310433 h 238125"/>
                  <a:gd name="T8" fmla="*/ 86659 w 3267075"/>
                  <a:gd name="T9" fmla="*/ 275941 h 238125"/>
                  <a:gd name="T10" fmla="*/ 96288 w 3267075"/>
                  <a:gd name="T11" fmla="*/ 258695 h 238125"/>
                  <a:gd name="T12" fmla="*/ 103990 w 3267075"/>
                  <a:gd name="T13" fmla="*/ 224202 h 238125"/>
                  <a:gd name="T14" fmla="*/ 121323 w 3267075"/>
                  <a:gd name="T15" fmla="*/ 189710 h 238125"/>
                  <a:gd name="T16" fmla="*/ 163689 w 3267075"/>
                  <a:gd name="T17" fmla="*/ 172463 h 238125"/>
                  <a:gd name="T18" fmla="*/ 192575 w 3267075"/>
                  <a:gd name="T19" fmla="*/ 155217 h 238125"/>
                  <a:gd name="T20" fmla="*/ 213759 w 3267075"/>
                  <a:gd name="T21" fmla="*/ 120725 h 238125"/>
                  <a:gd name="T22" fmla="*/ 240719 w 3267075"/>
                  <a:gd name="T23" fmla="*/ 103478 h 238125"/>
                  <a:gd name="T24" fmla="*/ 308120 w 3267075"/>
                  <a:gd name="T25" fmla="*/ 86231 h 238125"/>
                  <a:gd name="T26" fmla="*/ 338932 w 3267075"/>
                  <a:gd name="T27" fmla="*/ 51739 h 238125"/>
                  <a:gd name="T28" fmla="*/ 442923 w 3267075"/>
                  <a:gd name="T29" fmla="*/ 17247 h 238125"/>
                  <a:gd name="T30" fmla="*/ 473734 w 3267075"/>
                  <a:gd name="T31" fmla="*/ 0 h 238125"/>
                  <a:gd name="T32" fmla="*/ 622017 w 3267075"/>
                  <a:gd name="T33" fmla="*/ 34493 h 238125"/>
                  <a:gd name="T34" fmla="*/ 631646 w 3267075"/>
                  <a:gd name="T35" fmla="*/ 51739 h 238125"/>
                  <a:gd name="T36" fmla="*/ 645126 w 3267075"/>
                  <a:gd name="T37" fmla="*/ 68985 h 238125"/>
                  <a:gd name="T38" fmla="*/ 660532 w 3267075"/>
                  <a:gd name="T39" fmla="*/ 86231 h 2381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267075"/>
                  <a:gd name="T61" fmla="*/ 0 h 238125"/>
                  <a:gd name="T62" fmla="*/ 3267075 w 3267075"/>
                  <a:gd name="T63" fmla="*/ 238125 h 2381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267075" h="238125">
                    <a:moveTo>
                      <a:pt x="0" y="238125"/>
                    </a:moveTo>
                    <a:cubicBezTo>
                      <a:pt x="53975" y="225425"/>
                      <a:pt x="112330" y="224823"/>
                      <a:pt x="161925" y="200025"/>
                    </a:cubicBezTo>
                    <a:cubicBezTo>
                      <a:pt x="174625" y="193675"/>
                      <a:pt x="186326" y="184711"/>
                      <a:pt x="200025" y="180975"/>
                    </a:cubicBezTo>
                    <a:cubicBezTo>
                      <a:pt x="221685" y="175068"/>
                      <a:pt x="244555" y="175141"/>
                      <a:pt x="266700" y="171450"/>
                    </a:cubicBezTo>
                    <a:cubicBezTo>
                      <a:pt x="385860" y="151590"/>
                      <a:pt x="217791" y="169970"/>
                      <a:pt x="428625" y="152400"/>
                    </a:cubicBezTo>
                    <a:cubicBezTo>
                      <a:pt x="444500" y="149225"/>
                      <a:pt x="460891" y="147995"/>
                      <a:pt x="476250" y="142875"/>
                    </a:cubicBezTo>
                    <a:cubicBezTo>
                      <a:pt x="489720" y="138385"/>
                      <a:pt x="501055" y="128811"/>
                      <a:pt x="514350" y="123825"/>
                    </a:cubicBezTo>
                    <a:cubicBezTo>
                      <a:pt x="525347" y="119701"/>
                      <a:pt x="592555" y="105332"/>
                      <a:pt x="600075" y="104775"/>
                    </a:cubicBezTo>
                    <a:cubicBezTo>
                      <a:pt x="669806" y="99610"/>
                      <a:pt x="739805" y="99024"/>
                      <a:pt x="809625" y="95250"/>
                    </a:cubicBezTo>
                    <a:cubicBezTo>
                      <a:pt x="857286" y="92674"/>
                      <a:pt x="904875" y="88900"/>
                      <a:pt x="952500" y="85725"/>
                    </a:cubicBezTo>
                    <a:cubicBezTo>
                      <a:pt x="1000607" y="69689"/>
                      <a:pt x="983229" y="73406"/>
                      <a:pt x="1057275" y="66675"/>
                    </a:cubicBezTo>
                    <a:cubicBezTo>
                      <a:pt x="1101655" y="62640"/>
                      <a:pt x="1146099" y="58967"/>
                      <a:pt x="1190625" y="57150"/>
                    </a:cubicBezTo>
                    <a:cubicBezTo>
                      <a:pt x="1301703" y="52616"/>
                      <a:pt x="1412875" y="50800"/>
                      <a:pt x="1524000" y="47625"/>
                    </a:cubicBezTo>
                    <a:cubicBezTo>
                      <a:pt x="1602389" y="31947"/>
                      <a:pt x="1563353" y="37996"/>
                      <a:pt x="1676400" y="28575"/>
                    </a:cubicBezTo>
                    <a:cubicBezTo>
                      <a:pt x="1902469" y="9736"/>
                      <a:pt x="1845611" y="17943"/>
                      <a:pt x="2190750" y="9525"/>
                    </a:cubicBezTo>
                    <a:cubicBezTo>
                      <a:pt x="2241550" y="6350"/>
                      <a:pt x="2292251" y="0"/>
                      <a:pt x="2343150" y="0"/>
                    </a:cubicBezTo>
                    <a:cubicBezTo>
                      <a:pt x="2809318" y="0"/>
                      <a:pt x="2774405" y="164"/>
                      <a:pt x="3076575" y="19050"/>
                    </a:cubicBezTo>
                    <a:cubicBezTo>
                      <a:pt x="3092450" y="22225"/>
                      <a:pt x="3108231" y="25913"/>
                      <a:pt x="3124200" y="28575"/>
                    </a:cubicBezTo>
                    <a:cubicBezTo>
                      <a:pt x="3146345" y="32266"/>
                      <a:pt x="3168786" y="34084"/>
                      <a:pt x="3190875" y="38100"/>
                    </a:cubicBezTo>
                    <a:cubicBezTo>
                      <a:pt x="3260204" y="50705"/>
                      <a:pt x="3197541" y="47625"/>
                      <a:pt x="3267075" y="47625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1" name="Freeform 49"/>
              <p:cNvSpPr>
                <a:spLocks/>
              </p:cNvSpPr>
              <p:nvPr/>
            </p:nvSpPr>
            <p:spPr bwMode="auto">
              <a:xfrm>
                <a:off x="6109123" y="21133353"/>
                <a:ext cx="2645523" cy="303355"/>
              </a:xfrm>
              <a:custGeom>
                <a:avLst/>
                <a:gdLst>
                  <a:gd name="T0" fmla="*/ 0 w 3352800"/>
                  <a:gd name="T1" fmla="*/ 451126 h 162413"/>
                  <a:gd name="T2" fmla="*/ 20258 w 3352800"/>
                  <a:gd name="T3" fmla="*/ 398212 h 162413"/>
                  <a:gd name="T4" fmla="*/ 49970 w 3352800"/>
                  <a:gd name="T5" fmla="*/ 371755 h 162413"/>
                  <a:gd name="T6" fmla="*/ 83734 w 3352800"/>
                  <a:gd name="T7" fmla="*/ 318841 h 162413"/>
                  <a:gd name="T8" fmla="*/ 109394 w 3352800"/>
                  <a:gd name="T9" fmla="*/ 265928 h 162413"/>
                  <a:gd name="T10" fmla="*/ 159364 w 3352800"/>
                  <a:gd name="T11" fmla="*/ 213014 h 162413"/>
                  <a:gd name="T12" fmla="*/ 171519 w 3352800"/>
                  <a:gd name="T13" fmla="*/ 186554 h 162413"/>
                  <a:gd name="T14" fmla="*/ 180973 w 3352800"/>
                  <a:gd name="T15" fmla="*/ 160097 h 162413"/>
                  <a:gd name="T16" fmla="*/ 217438 w 3352800"/>
                  <a:gd name="T17" fmla="*/ 107183 h 162413"/>
                  <a:gd name="T18" fmla="*/ 251201 w 3352800"/>
                  <a:gd name="T19" fmla="*/ 54268 h 162413"/>
                  <a:gd name="T20" fmla="*/ 434876 w 3352800"/>
                  <a:gd name="T21" fmla="*/ 27812 h 162413"/>
                  <a:gd name="T22" fmla="*/ 475392 w 3352800"/>
                  <a:gd name="T23" fmla="*/ 1355 h 1624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52800"/>
                  <a:gd name="T37" fmla="*/ 0 h 162413"/>
                  <a:gd name="T38" fmla="*/ 3352800 w 3352800"/>
                  <a:gd name="T39" fmla="*/ 162413 h 1624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52800" h="162413">
                    <a:moveTo>
                      <a:pt x="0" y="162413"/>
                    </a:moveTo>
                    <a:cubicBezTo>
                      <a:pt x="61930" y="141770"/>
                      <a:pt x="29668" y="150022"/>
                      <a:pt x="142875" y="143363"/>
                    </a:cubicBezTo>
                    <a:cubicBezTo>
                      <a:pt x="212676" y="139257"/>
                      <a:pt x="282575" y="137013"/>
                      <a:pt x="352425" y="133838"/>
                    </a:cubicBezTo>
                    <a:cubicBezTo>
                      <a:pt x="676853" y="101395"/>
                      <a:pt x="144062" y="153613"/>
                      <a:pt x="590550" y="114788"/>
                    </a:cubicBezTo>
                    <a:cubicBezTo>
                      <a:pt x="763760" y="99726"/>
                      <a:pt x="556027" y="109207"/>
                      <a:pt x="771525" y="95738"/>
                    </a:cubicBezTo>
                    <a:cubicBezTo>
                      <a:pt x="948484" y="84678"/>
                      <a:pt x="961286" y="89701"/>
                      <a:pt x="1123950" y="76688"/>
                    </a:cubicBezTo>
                    <a:cubicBezTo>
                      <a:pt x="1152609" y="74395"/>
                      <a:pt x="1181146" y="70729"/>
                      <a:pt x="1209675" y="67163"/>
                    </a:cubicBezTo>
                    <a:cubicBezTo>
                      <a:pt x="1231952" y="64378"/>
                      <a:pt x="1253977" y="59502"/>
                      <a:pt x="1276350" y="57638"/>
                    </a:cubicBezTo>
                    <a:cubicBezTo>
                      <a:pt x="1478652" y="40780"/>
                      <a:pt x="1379445" y="56715"/>
                      <a:pt x="1533525" y="38588"/>
                    </a:cubicBezTo>
                    <a:cubicBezTo>
                      <a:pt x="1655644" y="24221"/>
                      <a:pt x="1580892" y="22015"/>
                      <a:pt x="1771650" y="19538"/>
                    </a:cubicBezTo>
                    <a:lnTo>
                      <a:pt x="3067050" y="10013"/>
                    </a:lnTo>
                    <a:cubicBezTo>
                      <a:pt x="3327391" y="0"/>
                      <a:pt x="3232089" y="488"/>
                      <a:pt x="3352800" y="488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" name="Freeform 50"/>
              <p:cNvSpPr>
                <a:spLocks/>
              </p:cNvSpPr>
              <p:nvPr/>
            </p:nvSpPr>
            <p:spPr bwMode="auto">
              <a:xfrm>
                <a:off x="6072380" y="21491864"/>
                <a:ext cx="2510798" cy="427455"/>
              </a:xfrm>
              <a:custGeom>
                <a:avLst/>
                <a:gdLst>
                  <a:gd name="T0" fmla="*/ 0 w 3248025"/>
                  <a:gd name="T1" fmla="*/ 325798 h 285750"/>
                  <a:gd name="T2" fmla="*/ 3733 w 3248025"/>
                  <a:gd name="T3" fmla="*/ 314938 h 285750"/>
                  <a:gd name="T4" fmla="*/ 16173 w 3248025"/>
                  <a:gd name="T5" fmla="*/ 293218 h 285750"/>
                  <a:gd name="T6" fmla="*/ 19906 w 3248025"/>
                  <a:gd name="T7" fmla="*/ 271497 h 285750"/>
                  <a:gd name="T8" fmla="*/ 48521 w 3248025"/>
                  <a:gd name="T9" fmla="*/ 260638 h 285750"/>
                  <a:gd name="T10" fmla="*/ 69671 w 3248025"/>
                  <a:gd name="T11" fmla="*/ 249777 h 285750"/>
                  <a:gd name="T12" fmla="*/ 84601 w 3248025"/>
                  <a:gd name="T13" fmla="*/ 228058 h 285750"/>
                  <a:gd name="T14" fmla="*/ 97041 w 3248025"/>
                  <a:gd name="T15" fmla="*/ 217198 h 285750"/>
                  <a:gd name="T16" fmla="*/ 105751 w 3248025"/>
                  <a:gd name="T17" fmla="*/ 206338 h 285750"/>
                  <a:gd name="T18" fmla="*/ 161736 w 3248025"/>
                  <a:gd name="T19" fmla="*/ 195478 h 285750"/>
                  <a:gd name="T20" fmla="*/ 177909 w 3248025"/>
                  <a:gd name="T21" fmla="*/ 184617 h 285750"/>
                  <a:gd name="T22" fmla="*/ 185374 w 3248025"/>
                  <a:gd name="T23" fmla="*/ 173758 h 285750"/>
                  <a:gd name="T24" fmla="*/ 195327 w 3248025"/>
                  <a:gd name="T25" fmla="*/ 162899 h 285750"/>
                  <a:gd name="T26" fmla="*/ 201547 w 3248025"/>
                  <a:gd name="T27" fmla="*/ 152038 h 285750"/>
                  <a:gd name="T28" fmla="*/ 205280 w 3248025"/>
                  <a:gd name="T29" fmla="*/ 141178 h 285750"/>
                  <a:gd name="T30" fmla="*/ 217721 w 3248025"/>
                  <a:gd name="T31" fmla="*/ 130319 h 285750"/>
                  <a:gd name="T32" fmla="*/ 226430 w 3248025"/>
                  <a:gd name="T33" fmla="*/ 108599 h 285750"/>
                  <a:gd name="T34" fmla="*/ 257534 w 3248025"/>
                  <a:gd name="T35" fmla="*/ 86880 h 285750"/>
                  <a:gd name="T36" fmla="*/ 267487 w 3248025"/>
                  <a:gd name="T37" fmla="*/ 76020 h 285750"/>
                  <a:gd name="T38" fmla="*/ 278683 w 3248025"/>
                  <a:gd name="T39" fmla="*/ 65159 h 285750"/>
                  <a:gd name="T40" fmla="*/ 288636 w 3248025"/>
                  <a:gd name="T41" fmla="*/ 54299 h 285750"/>
                  <a:gd name="T42" fmla="*/ 304810 w 3248025"/>
                  <a:gd name="T43" fmla="*/ 43439 h 285750"/>
                  <a:gd name="T44" fmla="*/ 314763 w 3248025"/>
                  <a:gd name="T45" fmla="*/ 32579 h 285750"/>
                  <a:gd name="T46" fmla="*/ 329692 w 3248025"/>
                  <a:gd name="T47" fmla="*/ 21720 h 285750"/>
                  <a:gd name="T48" fmla="*/ 337157 w 3248025"/>
                  <a:gd name="T49" fmla="*/ 10859 h 285750"/>
                  <a:gd name="T50" fmla="*/ 362039 w 3248025"/>
                  <a:gd name="T51" fmla="*/ 0 h 285750"/>
                  <a:gd name="T52" fmla="*/ 424245 w 3248025"/>
                  <a:gd name="T53" fmla="*/ 10859 h 2857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248025"/>
                  <a:gd name="T82" fmla="*/ 0 h 285750"/>
                  <a:gd name="T83" fmla="*/ 3248025 w 3248025"/>
                  <a:gd name="T84" fmla="*/ 285750 h 28575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248025" h="285750">
                    <a:moveTo>
                      <a:pt x="0" y="285750"/>
                    </a:moveTo>
                    <a:cubicBezTo>
                      <a:pt x="9525" y="282575"/>
                      <a:pt x="18792" y="278483"/>
                      <a:pt x="28575" y="276225"/>
                    </a:cubicBezTo>
                    <a:cubicBezTo>
                      <a:pt x="60125" y="268944"/>
                      <a:pt x="92878" y="266697"/>
                      <a:pt x="123825" y="257175"/>
                    </a:cubicBezTo>
                    <a:cubicBezTo>
                      <a:pt x="134766" y="253808"/>
                      <a:pt x="141028" y="239437"/>
                      <a:pt x="152400" y="238125"/>
                    </a:cubicBezTo>
                    <a:cubicBezTo>
                      <a:pt x="225012" y="229747"/>
                      <a:pt x="298472" y="232250"/>
                      <a:pt x="371475" y="228600"/>
                    </a:cubicBezTo>
                    <a:lnTo>
                      <a:pt x="533400" y="219075"/>
                    </a:lnTo>
                    <a:cubicBezTo>
                      <a:pt x="584783" y="208798"/>
                      <a:pt x="590315" y="206776"/>
                      <a:pt x="647700" y="200025"/>
                    </a:cubicBezTo>
                    <a:cubicBezTo>
                      <a:pt x="679390" y="196297"/>
                      <a:pt x="711260" y="194228"/>
                      <a:pt x="742950" y="190500"/>
                    </a:cubicBezTo>
                    <a:cubicBezTo>
                      <a:pt x="765247" y="187877"/>
                      <a:pt x="787191" y="181838"/>
                      <a:pt x="809625" y="180975"/>
                    </a:cubicBezTo>
                    <a:cubicBezTo>
                      <a:pt x="952430" y="175483"/>
                      <a:pt x="1095375" y="174625"/>
                      <a:pt x="1238250" y="171450"/>
                    </a:cubicBezTo>
                    <a:cubicBezTo>
                      <a:pt x="1279525" y="168275"/>
                      <a:pt x="1320906" y="166259"/>
                      <a:pt x="1362075" y="161925"/>
                    </a:cubicBezTo>
                    <a:cubicBezTo>
                      <a:pt x="1381282" y="159903"/>
                      <a:pt x="1400106" y="155131"/>
                      <a:pt x="1419225" y="152400"/>
                    </a:cubicBezTo>
                    <a:cubicBezTo>
                      <a:pt x="1444565" y="148780"/>
                      <a:pt x="1470125" y="146767"/>
                      <a:pt x="1495425" y="142875"/>
                    </a:cubicBezTo>
                    <a:cubicBezTo>
                      <a:pt x="1511426" y="140413"/>
                      <a:pt x="1527344" y="137277"/>
                      <a:pt x="1543050" y="133350"/>
                    </a:cubicBezTo>
                    <a:cubicBezTo>
                      <a:pt x="1552790" y="130915"/>
                      <a:pt x="1561702" y="125352"/>
                      <a:pt x="1571625" y="123825"/>
                    </a:cubicBezTo>
                    <a:cubicBezTo>
                      <a:pt x="1603162" y="118973"/>
                      <a:pt x="1635125" y="117475"/>
                      <a:pt x="1666875" y="114300"/>
                    </a:cubicBezTo>
                    <a:cubicBezTo>
                      <a:pt x="1686465" y="107770"/>
                      <a:pt x="1713616" y="97908"/>
                      <a:pt x="1733550" y="95250"/>
                    </a:cubicBezTo>
                    <a:cubicBezTo>
                      <a:pt x="1794377" y="87140"/>
                      <a:pt x="1915587" y="81299"/>
                      <a:pt x="1971675" y="76200"/>
                    </a:cubicBezTo>
                    <a:cubicBezTo>
                      <a:pt x="1997168" y="73882"/>
                      <a:pt x="2022453" y="69666"/>
                      <a:pt x="2047875" y="66675"/>
                    </a:cubicBezTo>
                    <a:lnTo>
                      <a:pt x="2133600" y="57150"/>
                    </a:lnTo>
                    <a:cubicBezTo>
                      <a:pt x="2159022" y="54159"/>
                      <a:pt x="2184318" y="50052"/>
                      <a:pt x="2209800" y="47625"/>
                    </a:cubicBezTo>
                    <a:cubicBezTo>
                      <a:pt x="2251010" y="43700"/>
                      <a:pt x="2292415" y="42025"/>
                      <a:pt x="2333625" y="38100"/>
                    </a:cubicBezTo>
                    <a:cubicBezTo>
                      <a:pt x="2359107" y="35673"/>
                      <a:pt x="2384354" y="31122"/>
                      <a:pt x="2409825" y="28575"/>
                    </a:cubicBezTo>
                    <a:cubicBezTo>
                      <a:pt x="2447867" y="24771"/>
                      <a:pt x="2486127" y="23272"/>
                      <a:pt x="2524125" y="19050"/>
                    </a:cubicBezTo>
                    <a:cubicBezTo>
                      <a:pt x="2543320" y="16917"/>
                      <a:pt x="2562019" y="11006"/>
                      <a:pt x="2581275" y="9525"/>
                    </a:cubicBezTo>
                    <a:cubicBezTo>
                      <a:pt x="2644667" y="4649"/>
                      <a:pt x="2708275" y="3175"/>
                      <a:pt x="2771775" y="0"/>
                    </a:cubicBezTo>
                    <a:cubicBezTo>
                      <a:pt x="3216271" y="9878"/>
                      <a:pt x="3057490" y="9525"/>
                      <a:pt x="3248025" y="9525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3" name="Freeform 51"/>
              <p:cNvSpPr>
                <a:spLocks/>
              </p:cNvSpPr>
              <p:nvPr/>
            </p:nvSpPr>
            <p:spPr bwMode="auto">
              <a:xfrm>
                <a:off x="6109123" y="21933107"/>
                <a:ext cx="2523045" cy="468821"/>
              </a:xfrm>
              <a:custGeom>
                <a:avLst/>
                <a:gdLst>
                  <a:gd name="T0" fmla="*/ 0 w 3975152"/>
                  <a:gd name="T1" fmla="*/ 354192 h 314325"/>
                  <a:gd name="T2" fmla="*/ 31664 w 3975152"/>
                  <a:gd name="T3" fmla="*/ 214663 h 314325"/>
                  <a:gd name="T4" fmla="*/ 36188 w 3975152"/>
                  <a:gd name="T5" fmla="*/ 193195 h 314325"/>
                  <a:gd name="T6" fmla="*/ 39580 w 3975152"/>
                  <a:gd name="T7" fmla="*/ 182464 h 314325"/>
                  <a:gd name="T8" fmla="*/ 41276 w 3975152"/>
                  <a:gd name="T9" fmla="*/ 171729 h 314325"/>
                  <a:gd name="T10" fmla="*/ 46365 w 3975152"/>
                  <a:gd name="T11" fmla="*/ 160997 h 314325"/>
                  <a:gd name="T12" fmla="*/ 49758 w 3975152"/>
                  <a:gd name="T13" fmla="*/ 150264 h 314325"/>
                  <a:gd name="T14" fmla="*/ 58804 w 3975152"/>
                  <a:gd name="T15" fmla="*/ 139530 h 314325"/>
                  <a:gd name="T16" fmla="*/ 75768 w 3975152"/>
                  <a:gd name="T17" fmla="*/ 96598 h 314325"/>
                  <a:gd name="T18" fmla="*/ 81988 w 3975152"/>
                  <a:gd name="T19" fmla="*/ 85864 h 314325"/>
                  <a:gd name="T20" fmla="*/ 87076 w 3975152"/>
                  <a:gd name="T21" fmla="*/ 64398 h 314325"/>
                  <a:gd name="T22" fmla="*/ 93861 w 3975152"/>
                  <a:gd name="T23" fmla="*/ 53665 h 314325"/>
                  <a:gd name="T24" fmla="*/ 97819 w 3975152"/>
                  <a:gd name="T25" fmla="*/ 42934 h 314325"/>
                  <a:gd name="T26" fmla="*/ 114782 w 3975152"/>
                  <a:gd name="T27" fmla="*/ 21466 h 314325"/>
                  <a:gd name="T28" fmla="*/ 128918 w 3975152"/>
                  <a:gd name="T29" fmla="*/ 0 h 314325"/>
                  <a:gd name="T30" fmla="*/ 195639 w 3975152"/>
                  <a:gd name="T31" fmla="*/ 10733 h 314325"/>
                  <a:gd name="T32" fmla="*/ 201293 w 3975152"/>
                  <a:gd name="T33" fmla="*/ 21466 h 3143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75152"/>
                  <a:gd name="T52" fmla="*/ 0 h 314325"/>
                  <a:gd name="T53" fmla="*/ 3975152 w 3975152"/>
                  <a:gd name="T54" fmla="*/ 314325 h 3143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75152" h="314325">
                    <a:moveTo>
                      <a:pt x="0" y="314325"/>
                    </a:moveTo>
                    <a:cubicBezTo>
                      <a:pt x="647488" y="143933"/>
                      <a:pt x="132305" y="267634"/>
                      <a:pt x="533400" y="190500"/>
                    </a:cubicBezTo>
                    <a:cubicBezTo>
                      <a:pt x="559111" y="185556"/>
                      <a:pt x="583999" y="176936"/>
                      <a:pt x="609600" y="171450"/>
                    </a:cubicBezTo>
                    <a:cubicBezTo>
                      <a:pt x="628484" y="167403"/>
                      <a:pt x="647897" y="166115"/>
                      <a:pt x="666750" y="161925"/>
                    </a:cubicBezTo>
                    <a:cubicBezTo>
                      <a:pt x="676551" y="159747"/>
                      <a:pt x="685421" y="154051"/>
                      <a:pt x="695325" y="152400"/>
                    </a:cubicBezTo>
                    <a:cubicBezTo>
                      <a:pt x="723685" y="147673"/>
                      <a:pt x="752551" y="146675"/>
                      <a:pt x="781050" y="142875"/>
                    </a:cubicBezTo>
                    <a:cubicBezTo>
                      <a:pt x="800193" y="140323"/>
                      <a:pt x="818967" y="135098"/>
                      <a:pt x="838200" y="133350"/>
                    </a:cubicBezTo>
                    <a:cubicBezTo>
                      <a:pt x="888890" y="128742"/>
                      <a:pt x="939910" y="128433"/>
                      <a:pt x="990600" y="123825"/>
                    </a:cubicBezTo>
                    <a:cubicBezTo>
                      <a:pt x="1229975" y="102064"/>
                      <a:pt x="1071166" y="111373"/>
                      <a:pt x="1276350" y="85725"/>
                    </a:cubicBezTo>
                    <a:cubicBezTo>
                      <a:pt x="1311148" y="81375"/>
                      <a:pt x="1346200" y="79375"/>
                      <a:pt x="1381125" y="76200"/>
                    </a:cubicBezTo>
                    <a:cubicBezTo>
                      <a:pt x="1409700" y="69850"/>
                      <a:pt x="1437872" y="61290"/>
                      <a:pt x="1466850" y="57150"/>
                    </a:cubicBezTo>
                    <a:cubicBezTo>
                      <a:pt x="1504698" y="51743"/>
                      <a:pt x="1543128" y="51627"/>
                      <a:pt x="1581150" y="47625"/>
                    </a:cubicBezTo>
                    <a:cubicBezTo>
                      <a:pt x="1603477" y="45275"/>
                      <a:pt x="1625448" y="39914"/>
                      <a:pt x="1647825" y="38100"/>
                    </a:cubicBezTo>
                    <a:cubicBezTo>
                      <a:pt x="1742974" y="30385"/>
                      <a:pt x="1838418" y="26663"/>
                      <a:pt x="1933575" y="19050"/>
                    </a:cubicBezTo>
                    <a:lnTo>
                      <a:pt x="2171700" y="0"/>
                    </a:lnTo>
                    <a:lnTo>
                      <a:pt x="3295650" y="9525"/>
                    </a:lnTo>
                    <a:cubicBezTo>
                      <a:pt x="3975152" y="20397"/>
                      <a:pt x="3083874" y="19050"/>
                      <a:pt x="3390900" y="19050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cxnSp>
            <p:nvCxnSpPr>
              <p:cNvPr id="204" name="Straight Connector 52"/>
              <p:cNvCxnSpPr>
                <a:cxnSpLocks noChangeShapeType="1"/>
              </p:cNvCxnSpPr>
              <p:nvPr/>
            </p:nvCxnSpPr>
            <p:spPr bwMode="auto">
              <a:xfrm flipH="1">
                <a:off x="7995282" y="20416333"/>
                <a:ext cx="1163541" cy="2275161"/>
              </a:xfrm>
              <a:prstGeom prst="line">
                <a:avLst/>
              </a:prstGeom>
              <a:noFill/>
              <a:ln w="190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" name="Freeform 53"/>
              <p:cNvSpPr>
                <a:spLocks/>
              </p:cNvSpPr>
              <p:nvPr/>
            </p:nvSpPr>
            <p:spPr bwMode="auto">
              <a:xfrm>
                <a:off x="8166752" y="22112361"/>
                <a:ext cx="2131116" cy="234411"/>
              </a:xfrm>
              <a:custGeom>
                <a:avLst/>
                <a:gdLst>
                  <a:gd name="T0" fmla="*/ 0 w 1657350"/>
                  <a:gd name="T1" fmla="*/ 161925 h 161925"/>
                  <a:gd name="T2" fmla="*/ 85725 w 1657350"/>
                  <a:gd name="T3" fmla="*/ 152400 h 161925"/>
                  <a:gd name="T4" fmla="*/ 171450 w 1657350"/>
                  <a:gd name="T5" fmla="*/ 123825 h 161925"/>
                  <a:gd name="T6" fmla="*/ 228600 w 1657350"/>
                  <a:gd name="T7" fmla="*/ 104775 h 161925"/>
                  <a:gd name="T8" fmla="*/ 371475 w 1657350"/>
                  <a:gd name="T9" fmla="*/ 76200 h 161925"/>
                  <a:gd name="T10" fmla="*/ 495300 w 1657350"/>
                  <a:gd name="T11" fmla="*/ 66675 h 161925"/>
                  <a:gd name="T12" fmla="*/ 581025 w 1657350"/>
                  <a:gd name="T13" fmla="*/ 47625 h 161925"/>
                  <a:gd name="T14" fmla="*/ 695325 w 1657350"/>
                  <a:gd name="T15" fmla="*/ 38100 h 161925"/>
                  <a:gd name="T16" fmla="*/ 809625 w 1657350"/>
                  <a:gd name="T17" fmla="*/ 19050 h 161925"/>
                  <a:gd name="T18" fmla="*/ 990600 w 1657350"/>
                  <a:gd name="T19" fmla="*/ 0 h 161925"/>
                  <a:gd name="T20" fmla="*/ 1447800 w 1657350"/>
                  <a:gd name="T21" fmla="*/ 9525 h 161925"/>
                  <a:gd name="T22" fmla="*/ 1476375 w 1657350"/>
                  <a:gd name="T23" fmla="*/ 19050 h 161925"/>
                  <a:gd name="T24" fmla="*/ 1581150 w 1657350"/>
                  <a:gd name="T25" fmla="*/ 28575 h 161925"/>
                  <a:gd name="T26" fmla="*/ 1657350 w 1657350"/>
                  <a:gd name="T27" fmla="*/ 38100 h 1619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57350"/>
                  <a:gd name="T43" fmla="*/ 0 h 161925"/>
                  <a:gd name="T44" fmla="*/ 1657350 w 1657350"/>
                  <a:gd name="T45" fmla="*/ 161925 h 1619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57350" h="161925">
                    <a:moveTo>
                      <a:pt x="0" y="161925"/>
                    </a:moveTo>
                    <a:cubicBezTo>
                      <a:pt x="28575" y="158750"/>
                      <a:pt x="57659" y="158637"/>
                      <a:pt x="85725" y="152400"/>
                    </a:cubicBezTo>
                    <a:cubicBezTo>
                      <a:pt x="115128" y="145866"/>
                      <a:pt x="142875" y="133350"/>
                      <a:pt x="171450" y="123825"/>
                    </a:cubicBezTo>
                    <a:cubicBezTo>
                      <a:pt x="190500" y="117475"/>
                      <a:pt x="208998" y="109131"/>
                      <a:pt x="228600" y="104775"/>
                    </a:cubicBezTo>
                    <a:cubicBezTo>
                      <a:pt x="264726" y="96747"/>
                      <a:pt x="330614" y="80501"/>
                      <a:pt x="371475" y="76200"/>
                    </a:cubicBezTo>
                    <a:cubicBezTo>
                      <a:pt x="412644" y="71866"/>
                      <a:pt x="454025" y="69850"/>
                      <a:pt x="495300" y="66675"/>
                    </a:cubicBezTo>
                    <a:cubicBezTo>
                      <a:pt x="518686" y="60829"/>
                      <a:pt x="558184" y="50312"/>
                      <a:pt x="581025" y="47625"/>
                    </a:cubicBezTo>
                    <a:cubicBezTo>
                      <a:pt x="618995" y="43158"/>
                      <a:pt x="657225" y="41275"/>
                      <a:pt x="695325" y="38100"/>
                    </a:cubicBezTo>
                    <a:cubicBezTo>
                      <a:pt x="749584" y="20014"/>
                      <a:pt x="718479" y="28165"/>
                      <a:pt x="809625" y="19050"/>
                    </a:cubicBezTo>
                    <a:cubicBezTo>
                      <a:pt x="987263" y="1286"/>
                      <a:pt x="845025" y="18197"/>
                      <a:pt x="990600" y="0"/>
                    </a:cubicBezTo>
                    <a:lnTo>
                      <a:pt x="1447800" y="9525"/>
                    </a:lnTo>
                    <a:cubicBezTo>
                      <a:pt x="1457833" y="9918"/>
                      <a:pt x="1466436" y="17630"/>
                      <a:pt x="1476375" y="19050"/>
                    </a:cubicBezTo>
                    <a:cubicBezTo>
                      <a:pt x="1511092" y="24010"/>
                      <a:pt x="1546225" y="25400"/>
                      <a:pt x="1581150" y="28575"/>
                    </a:cubicBezTo>
                    <a:cubicBezTo>
                      <a:pt x="1624785" y="43120"/>
                      <a:pt x="1599685" y="38100"/>
                      <a:pt x="1657350" y="38100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Freeform 54"/>
              <p:cNvSpPr>
                <a:spLocks/>
              </p:cNvSpPr>
              <p:nvPr/>
            </p:nvSpPr>
            <p:spPr bwMode="auto">
              <a:xfrm>
                <a:off x="8460699" y="21560807"/>
                <a:ext cx="1849417" cy="193044"/>
              </a:xfrm>
              <a:custGeom>
                <a:avLst/>
                <a:gdLst>
                  <a:gd name="T0" fmla="*/ 0 w 1438275"/>
                  <a:gd name="T1" fmla="*/ 132053 h 134003"/>
                  <a:gd name="T2" fmla="*/ 457200 w 1438275"/>
                  <a:gd name="T3" fmla="*/ 113281 h 134003"/>
                  <a:gd name="T4" fmla="*/ 485775 w 1438275"/>
                  <a:gd name="T5" fmla="*/ 103894 h 134003"/>
                  <a:gd name="T6" fmla="*/ 523875 w 1438275"/>
                  <a:gd name="T7" fmla="*/ 94508 h 134003"/>
                  <a:gd name="T8" fmla="*/ 609600 w 1438275"/>
                  <a:gd name="T9" fmla="*/ 85121 h 134003"/>
                  <a:gd name="T10" fmla="*/ 647700 w 1438275"/>
                  <a:gd name="T11" fmla="*/ 75734 h 134003"/>
                  <a:gd name="T12" fmla="*/ 714375 w 1438275"/>
                  <a:gd name="T13" fmla="*/ 56962 h 134003"/>
                  <a:gd name="T14" fmla="*/ 876300 w 1438275"/>
                  <a:gd name="T15" fmla="*/ 28803 h 134003"/>
                  <a:gd name="T16" fmla="*/ 981075 w 1438275"/>
                  <a:gd name="T17" fmla="*/ 19416 h 134003"/>
                  <a:gd name="T18" fmla="*/ 1047750 w 1438275"/>
                  <a:gd name="T19" fmla="*/ 10030 h 134003"/>
                  <a:gd name="T20" fmla="*/ 1438275 w 1438275"/>
                  <a:gd name="T21" fmla="*/ 644 h 1340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38275"/>
                  <a:gd name="T34" fmla="*/ 0 h 134003"/>
                  <a:gd name="T35" fmla="*/ 1438275 w 1438275"/>
                  <a:gd name="T36" fmla="*/ 134003 h 1340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38275" h="134003">
                    <a:moveTo>
                      <a:pt x="0" y="134003"/>
                    </a:moveTo>
                    <a:cubicBezTo>
                      <a:pt x="57759" y="132399"/>
                      <a:pt x="337069" y="130970"/>
                      <a:pt x="457200" y="114953"/>
                    </a:cubicBezTo>
                    <a:cubicBezTo>
                      <a:pt x="467152" y="113626"/>
                      <a:pt x="476121" y="108186"/>
                      <a:pt x="485775" y="105428"/>
                    </a:cubicBezTo>
                    <a:cubicBezTo>
                      <a:pt x="498362" y="101832"/>
                      <a:pt x="510936" y="97894"/>
                      <a:pt x="523875" y="95903"/>
                    </a:cubicBezTo>
                    <a:cubicBezTo>
                      <a:pt x="552292" y="91531"/>
                      <a:pt x="581025" y="89553"/>
                      <a:pt x="609600" y="86378"/>
                    </a:cubicBezTo>
                    <a:cubicBezTo>
                      <a:pt x="622300" y="83203"/>
                      <a:pt x="635070" y="80297"/>
                      <a:pt x="647700" y="76853"/>
                    </a:cubicBezTo>
                    <a:cubicBezTo>
                      <a:pt x="670000" y="70771"/>
                      <a:pt x="691747" y="62517"/>
                      <a:pt x="714375" y="57803"/>
                    </a:cubicBezTo>
                    <a:cubicBezTo>
                      <a:pt x="768032" y="46624"/>
                      <a:pt x="821716" y="34190"/>
                      <a:pt x="876300" y="29228"/>
                    </a:cubicBezTo>
                    <a:cubicBezTo>
                      <a:pt x="911225" y="26053"/>
                      <a:pt x="946220" y="23576"/>
                      <a:pt x="981075" y="19703"/>
                    </a:cubicBezTo>
                    <a:cubicBezTo>
                      <a:pt x="1003388" y="17224"/>
                      <a:pt x="1025326" y="11272"/>
                      <a:pt x="1047750" y="10178"/>
                    </a:cubicBezTo>
                    <a:cubicBezTo>
                      <a:pt x="1256407" y="0"/>
                      <a:pt x="1291881" y="653"/>
                      <a:pt x="1438275" y="653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Freeform 55"/>
              <p:cNvSpPr>
                <a:spLocks/>
              </p:cNvSpPr>
              <p:nvPr/>
            </p:nvSpPr>
            <p:spPr bwMode="auto">
              <a:xfrm>
                <a:off x="8681159" y="21089689"/>
                <a:ext cx="1873913" cy="250497"/>
              </a:xfrm>
              <a:custGeom>
                <a:avLst/>
                <a:gdLst>
                  <a:gd name="T0" fmla="*/ 0 w 1457325"/>
                  <a:gd name="T1" fmla="*/ 171548 h 173786"/>
                  <a:gd name="T2" fmla="*/ 200025 w 1457325"/>
                  <a:gd name="T3" fmla="*/ 152744 h 173786"/>
                  <a:gd name="T4" fmla="*/ 228600 w 1457325"/>
                  <a:gd name="T5" fmla="*/ 143342 h 173786"/>
                  <a:gd name="T6" fmla="*/ 314325 w 1457325"/>
                  <a:gd name="T7" fmla="*/ 124537 h 173786"/>
                  <a:gd name="T8" fmla="*/ 400050 w 1457325"/>
                  <a:gd name="T9" fmla="*/ 96329 h 173786"/>
                  <a:gd name="T10" fmla="*/ 495300 w 1457325"/>
                  <a:gd name="T11" fmla="*/ 86927 h 173786"/>
                  <a:gd name="T12" fmla="*/ 600075 w 1457325"/>
                  <a:gd name="T13" fmla="*/ 68123 h 173786"/>
                  <a:gd name="T14" fmla="*/ 704850 w 1457325"/>
                  <a:gd name="T15" fmla="*/ 58721 h 173786"/>
                  <a:gd name="T16" fmla="*/ 762000 w 1457325"/>
                  <a:gd name="T17" fmla="*/ 49319 h 173786"/>
                  <a:gd name="T18" fmla="*/ 847725 w 1457325"/>
                  <a:gd name="T19" fmla="*/ 39915 h 173786"/>
                  <a:gd name="T20" fmla="*/ 1181100 w 1457325"/>
                  <a:gd name="T21" fmla="*/ 21111 h 173786"/>
                  <a:gd name="T22" fmla="*/ 1276350 w 1457325"/>
                  <a:gd name="T23" fmla="*/ 11708 h 173786"/>
                  <a:gd name="T24" fmla="*/ 1323975 w 1457325"/>
                  <a:gd name="T25" fmla="*/ 2306 h 173786"/>
                  <a:gd name="T26" fmla="*/ 1457325 w 1457325"/>
                  <a:gd name="T27" fmla="*/ 2306 h 17378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57325"/>
                  <a:gd name="T43" fmla="*/ 0 h 173786"/>
                  <a:gd name="T44" fmla="*/ 1457325 w 1457325"/>
                  <a:gd name="T45" fmla="*/ 173786 h 17378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57325" h="173786">
                    <a:moveTo>
                      <a:pt x="0" y="173786"/>
                    </a:moveTo>
                    <a:cubicBezTo>
                      <a:pt x="66675" y="167436"/>
                      <a:pt x="133566" y="163043"/>
                      <a:pt x="200025" y="154736"/>
                    </a:cubicBezTo>
                    <a:cubicBezTo>
                      <a:pt x="209988" y="153491"/>
                      <a:pt x="218860" y="147646"/>
                      <a:pt x="228600" y="145211"/>
                    </a:cubicBezTo>
                    <a:cubicBezTo>
                      <a:pt x="246705" y="140685"/>
                      <a:pt x="294769" y="133494"/>
                      <a:pt x="314325" y="126161"/>
                    </a:cubicBezTo>
                    <a:cubicBezTo>
                      <a:pt x="379210" y="101829"/>
                      <a:pt x="324472" y="107663"/>
                      <a:pt x="400050" y="97586"/>
                    </a:cubicBezTo>
                    <a:cubicBezTo>
                      <a:pt x="431678" y="93369"/>
                      <a:pt x="463712" y="92574"/>
                      <a:pt x="495300" y="88061"/>
                    </a:cubicBezTo>
                    <a:cubicBezTo>
                      <a:pt x="530441" y="83041"/>
                      <a:pt x="564903" y="73807"/>
                      <a:pt x="600075" y="69011"/>
                    </a:cubicBezTo>
                    <a:cubicBezTo>
                      <a:pt x="634822" y="64273"/>
                      <a:pt x="670021" y="63584"/>
                      <a:pt x="704850" y="59486"/>
                    </a:cubicBezTo>
                    <a:cubicBezTo>
                      <a:pt x="724030" y="57229"/>
                      <a:pt x="742857" y="52513"/>
                      <a:pt x="762000" y="49961"/>
                    </a:cubicBezTo>
                    <a:cubicBezTo>
                      <a:pt x="790499" y="46161"/>
                      <a:pt x="819150" y="43611"/>
                      <a:pt x="847725" y="40436"/>
                    </a:cubicBezTo>
                    <a:cubicBezTo>
                      <a:pt x="984727" y="6186"/>
                      <a:pt x="847421" y="37663"/>
                      <a:pt x="1181100" y="21386"/>
                    </a:cubicBezTo>
                    <a:cubicBezTo>
                      <a:pt x="1212970" y="19831"/>
                      <a:pt x="1244722" y="16078"/>
                      <a:pt x="1276350" y="11861"/>
                    </a:cubicBezTo>
                    <a:cubicBezTo>
                      <a:pt x="1292397" y="9721"/>
                      <a:pt x="1307808" y="3187"/>
                      <a:pt x="1323975" y="2336"/>
                    </a:cubicBezTo>
                    <a:cubicBezTo>
                      <a:pt x="1368364" y="0"/>
                      <a:pt x="1412875" y="2336"/>
                      <a:pt x="1457325" y="2336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Freeform 56"/>
              <p:cNvSpPr>
                <a:spLocks/>
              </p:cNvSpPr>
              <p:nvPr/>
            </p:nvSpPr>
            <p:spPr bwMode="auto">
              <a:xfrm>
                <a:off x="8889372" y="20772545"/>
                <a:ext cx="1530974" cy="209131"/>
              </a:xfrm>
              <a:custGeom>
                <a:avLst/>
                <a:gdLst>
                  <a:gd name="T0" fmla="*/ 0 w 1190625"/>
                  <a:gd name="T1" fmla="*/ 142895 h 145252"/>
                  <a:gd name="T2" fmla="*/ 266700 w 1190625"/>
                  <a:gd name="T3" fmla="*/ 124154 h 145252"/>
                  <a:gd name="T4" fmla="*/ 438150 w 1190625"/>
                  <a:gd name="T5" fmla="*/ 105413 h 145252"/>
                  <a:gd name="T6" fmla="*/ 466725 w 1190625"/>
                  <a:gd name="T7" fmla="*/ 96043 h 145252"/>
                  <a:gd name="T8" fmla="*/ 514350 w 1190625"/>
                  <a:gd name="T9" fmla="*/ 86672 h 145252"/>
                  <a:gd name="T10" fmla="*/ 552450 w 1190625"/>
                  <a:gd name="T11" fmla="*/ 67931 h 145252"/>
                  <a:gd name="T12" fmla="*/ 600075 w 1190625"/>
                  <a:gd name="T13" fmla="*/ 58561 h 145252"/>
                  <a:gd name="T14" fmla="*/ 657225 w 1190625"/>
                  <a:gd name="T15" fmla="*/ 39820 h 145252"/>
                  <a:gd name="T16" fmla="*/ 952500 w 1190625"/>
                  <a:gd name="T17" fmla="*/ 21079 h 145252"/>
                  <a:gd name="T18" fmla="*/ 1038225 w 1190625"/>
                  <a:gd name="T19" fmla="*/ 11709 h 145252"/>
                  <a:gd name="T20" fmla="*/ 1076325 w 1190625"/>
                  <a:gd name="T21" fmla="*/ 2338 h 145252"/>
                  <a:gd name="T22" fmla="*/ 1190625 w 1190625"/>
                  <a:gd name="T23" fmla="*/ 2338 h 1452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90625"/>
                  <a:gd name="T37" fmla="*/ 0 h 145252"/>
                  <a:gd name="T38" fmla="*/ 1190625 w 1190625"/>
                  <a:gd name="T39" fmla="*/ 145252 h 1452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90625" h="145252">
                    <a:moveTo>
                      <a:pt x="0" y="145252"/>
                    </a:moveTo>
                    <a:cubicBezTo>
                      <a:pt x="124963" y="120259"/>
                      <a:pt x="5880" y="141544"/>
                      <a:pt x="266700" y="126202"/>
                    </a:cubicBezTo>
                    <a:cubicBezTo>
                      <a:pt x="345292" y="121579"/>
                      <a:pt x="367834" y="117197"/>
                      <a:pt x="438150" y="107152"/>
                    </a:cubicBezTo>
                    <a:cubicBezTo>
                      <a:pt x="447675" y="103977"/>
                      <a:pt x="456985" y="100062"/>
                      <a:pt x="466725" y="97627"/>
                    </a:cubicBezTo>
                    <a:cubicBezTo>
                      <a:pt x="482431" y="93700"/>
                      <a:pt x="498991" y="93222"/>
                      <a:pt x="514350" y="88102"/>
                    </a:cubicBezTo>
                    <a:cubicBezTo>
                      <a:pt x="527820" y="83612"/>
                      <a:pt x="538980" y="73542"/>
                      <a:pt x="552450" y="69052"/>
                    </a:cubicBezTo>
                    <a:cubicBezTo>
                      <a:pt x="567809" y="63932"/>
                      <a:pt x="584456" y="63787"/>
                      <a:pt x="600075" y="59527"/>
                    </a:cubicBezTo>
                    <a:cubicBezTo>
                      <a:pt x="619448" y="54243"/>
                      <a:pt x="637659" y="44992"/>
                      <a:pt x="657225" y="40477"/>
                    </a:cubicBezTo>
                    <a:cubicBezTo>
                      <a:pt x="733304" y="22920"/>
                      <a:pt x="926000" y="22531"/>
                      <a:pt x="952500" y="21427"/>
                    </a:cubicBezTo>
                    <a:cubicBezTo>
                      <a:pt x="981075" y="18252"/>
                      <a:pt x="1009808" y="16274"/>
                      <a:pt x="1038225" y="11902"/>
                    </a:cubicBezTo>
                    <a:cubicBezTo>
                      <a:pt x="1051164" y="9911"/>
                      <a:pt x="1063260" y="3194"/>
                      <a:pt x="1076325" y="2377"/>
                    </a:cubicBezTo>
                    <a:cubicBezTo>
                      <a:pt x="1114351" y="0"/>
                      <a:pt x="1152525" y="2377"/>
                      <a:pt x="1190625" y="2377"/>
                    </a:cubicBezTo>
                  </a:path>
                </a:pathLst>
              </a:custGeom>
              <a:solidFill>
                <a:srgbClr val="00FFFF">
                  <a:alpha val="16862"/>
                </a:srgbClr>
              </a:solidFill>
              <a:ln w="19050" cap="flat" cmpd="sng" algn="ctr">
                <a:solidFill>
                  <a:srgbClr val="44897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Oval 57"/>
              <p:cNvSpPr>
                <a:spLocks noChangeArrowheads="1"/>
              </p:cNvSpPr>
              <p:nvPr/>
            </p:nvSpPr>
            <p:spPr bwMode="auto">
              <a:xfrm>
                <a:off x="8766894" y="19726890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0" name="Freeform 58"/>
              <p:cNvSpPr>
                <a:spLocks/>
              </p:cNvSpPr>
              <p:nvPr/>
            </p:nvSpPr>
            <p:spPr bwMode="auto">
              <a:xfrm>
                <a:off x="5949902" y="16900175"/>
                <a:ext cx="4727648" cy="1089320"/>
              </a:xfrm>
              <a:custGeom>
                <a:avLst/>
                <a:gdLst>
                  <a:gd name="T0" fmla="*/ 0 w 3676650"/>
                  <a:gd name="T1" fmla="*/ 15261100 h 200025"/>
                  <a:gd name="T2" fmla="*/ 171450 w 3676650"/>
                  <a:gd name="T3" fmla="*/ 7630576 h 200025"/>
                  <a:gd name="T4" fmla="*/ 342900 w 3676650"/>
                  <a:gd name="T5" fmla="*/ 11445840 h 200025"/>
                  <a:gd name="T6" fmla="*/ 438150 w 3676650"/>
                  <a:gd name="T7" fmla="*/ 17168735 h 200025"/>
                  <a:gd name="T8" fmla="*/ 476250 w 3676650"/>
                  <a:gd name="T9" fmla="*/ 19076375 h 200025"/>
                  <a:gd name="T10" fmla="*/ 504825 w 3676650"/>
                  <a:gd name="T11" fmla="*/ 20984055 h 200025"/>
                  <a:gd name="T12" fmla="*/ 542925 w 3676650"/>
                  <a:gd name="T13" fmla="*/ 22891676 h 200025"/>
                  <a:gd name="T14" fmla="*/ 600075 w 3676650"/>
                  <a:gd name="T15" fmla="*/ 26706936 h 200025"/>
                  <a:gd name="T16" fmla="*/ 695325 w 3676650"/>
                  <a:gd name="T17" fmla="*/ 28614575 h 200025"/>
                  <a:gd name="T18" fmla="*/ 723900 w 3676650"/>
                  <a:gd name="T19" fmla="*/ 30522211 h 200025"/>
                  <a:gd name="T20" fmla="*/ 1000125 w 3676650"/>
                  <a:gd name="T21" fmla="*/ 30522211 h 200025"/>
                  <a:gd name="T22" fmla="*/ 1114425 w 3676650"/>
                  <a:gd name="T23" fmla="*/ 26706936 h 200025"/>
                  <a:gd name="T24" fmla="*/ 1143000 w 3676650"/>
                  <a:gd name="T25" fmla="*/ 24799315 h 200025"/>
                  <a:gd name="T26" fmla="*/ 1200150 w 3676650"/>
                  <a:gd name="T27" fmla="*/ 22891676 h 200025"/>
                  <a:gd name="T28" fmla="*/ 1238250 w 3676650"/>
                  <a:gd name="T29" fmla="*/ 20984055 h 200025"/>
                  <a:gd name="T30" fmla="*/ 1295400 w 3676650"/>
                  <a:gd name="T31" fmla="*/ 19076375 h 200025"/>
                  <a:gd name="T32" fmla="*/ 1352550 w 3676650"/>
                  <a:gd name="T33" fmla="*/ 15261100 h 200025"/>
                  <a:gd name="T34" fmla="*/ 1390650 w 3676650"/>
                  <a:gd name="T35" fmla="*/ 13353475 h 200025"/>
                  <a:gd name="T36" fmla="*/ 1438275 w 3676650"/>
                  <a:gd name="T37" fmla="*/ 11445840 h 200025"/>
                  <a:gd name="T38" fmla="*/ 1476375 w 3676650"/>
                  <a:gd name="T39" fmla="*/ 9538215 h 200025"/>
                  <a:gd name="T40" fmla="*/ 1590675 w 3676650"/>
                  <a:gd name="T41" fmla="*/ 5722899 h 200025"/>
                  <a:gd name="T42" fmla="*/ 1752600 w 3676650"/>
                  <a:gd name="T43" fmla="*/ 7630576 h 200025"/>
                  <a:gd name="T44" fmla="*/ 1800225 w 3676650"/>
                  <a:gd name="T45" fmla="*/ 9538215 h 200025"/>
                  <a:gd name="T46" fmla="*/ 1866900 w 3676650"/>
                  <a:gd name="T47" fmla="*/ 13353475 h 200025"/>
                  <a:gd name="T48" fmla="*/ 1905000 w 3676650"/>
                  <a:gd name="T49" fmla="*/ 15261100 h 200025"/>
                  <a:gd name="T50" fmla="*/ 1933575 w 3676650"/>
                  <a:gd name="T51" fmla="*/ 19076375 h 200025"/>
                  <a:gd name="T52" fmla="*/ 1971675 w 3676650"/>
                  <a:gd name="T53" fmla="*/ 20984055 h 200025"/>
                  <a:gd name="T54" fmla="*/ 2028825 w 3676650"/>
                  <a:gd name="T55" fmla="*/ 24799315 h 200025"/>
                  <a:gd name="T56" fmla="*/ 2057400 w 3676650"/>
                  <a:gd name="T57" fmla="*/ 26706936 h 200025"/>
                  <a:gd name="T58" fmla="*/ 2114550 w 3676650"/>
                  <a:gd name="T59" fmla="*/ 32429835 h 200025"/>
                  <a:gd name="T60" fmla="*/ 2162174 w 3676650"/>
                  <a:gd name="T61" fmla="*/ 36245151 h 200025"/>
                  <a:gd name="T62" fmla="*/ 2238374 w 3676650"/>
                  <a:gd name="T63" fmla="*/ 38152790 h 200025"/>
                  <a:gd name="T64" fmla="*/ 2266950 w 3676650"/>
                  <a:gd name="T65" fmla="*/ 40060415 h 200025"/>
                  <a:gd name="T66" fmla="*/ 2457450 w 3676650"/>
                  <a:gd name="T67" fmla="*/ 38152790 h 200025"/>
                  <a:gd name="T68" fmla="*/ 2524124 w 3676650"/>
                  <a:gd name="T69" fmla="*/ 34337531 h 200025"/>
                  <a:gd name="T70" fmla="*/ 2600324 w 3676650"/>
                  <a:gd name="T71" fmla="*/ 30522211 h 200025"/>
                  <a:gd name="T72" fmla="*/ 2714624 w 3676650"/>
                  <a:gd name="T73" fmla="*/ 26706936 h 200025"/>
                  <a:gd name="T74" fmla="*/ 2876550 w 3676650"/>
                  <a:gd name="T75" fmla="*/ 19076375 h 200025"/>
                  <a:gd name="T76" fmla="*/ 3009900 w 3676650"/>
                  <a:gd name="T77" fmla="*/ 15261100 h 200025"/>
                  <a:gd name="T78" fmla="*/ 3086100 w 3676650"/>
                  <a:gd name="T79" fmla="*/ 11445840 h 200025"/>
                  <a:gd name="T80" fmla="*/ 3190874 w 3676650"/>
                  <a:gd name="T81" fmla="*/ 1907636 h 200025"/>
                  <a:gd name="T82" fmla="*/ 3219450 w 3676650"/>
                  <a:gd name="T83" fmla="*/ 0 h 200025"/>
                  <a:gd name="T84" fmla="*/ 3362324 w 3676650"/>
                  <a:gd name="T85" fmla="*/ 5722899 h 200025"/>
                  <a:gd name="T86" fmla="*/ 3390900 w 3676650"/>
                  <a:gd name="T87" fmla="*/ 7630576 h 200025"/>
                  <a:gd name="T88" fmla="*/ 3419474 w 3676650"/>
                  <a:gd name="T89" fmla="*/ 11445840 h 200025"/>
                  <a:gd name="T90" fmla="*/ 3486150 w 3676650"/>
                  <a:gd name="T91" fmla="*/ 15261100 h 200025"/>
                  <a:gd name="T92" fmla="*/ 3514724 w 3676650"/>
                  <a:gd name="T93" fmla="*/ 19076375 h 200025"/>
                  <a:gd name="T94" fmla="*/ 3600450 w 3676650"/>
                  <a:gd name="T95" fmla="*/ 24799315 h 200025"/>
                  <a:gd name="T96" fmla="*/ 3676650 w 3676650"/>
                  <a:gd name="T97" fmla="*/ 26706936 h 2000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676650"/>
                  <a:gd name="T148" fmla="*/ 0 h 200025"/>
                  <a:gd name="T149" fmla="*/ 3676650 w 3676650"/>
                  <a:gd name="T150" fmla="*/ 200025 h 2000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676650" h="200025">
                    <a:moveTo>
                      <a:pt x="0" y="76200"/>
                    </a:moveTo>
                    <a:cubicBezTo>
                      <a:pt x="152720" y="45656"/>
                      <a:pt x="96799" y="62984"/>
                      <a:pt x="171450" y="38100"/>
                    </a:cubicBezTo>
                    <a:cubicBezTo>
                      <a:pt x="230707" y="43487"/>
                      <a:pt x="284962" y="46616"/>
                      <a:pt x="342900" y="57150"/>
                    </a:cubicBezTo>
                    <a:cubicBezTo>
                      <a:pt x="380053" y="63905"/>
                      <a:pt x="399916" y="74255"/>
                      <a:pt x="438150" y="85725"/>
                    </a:cubicBezTo>
                    <a:cubicBezTo>
                      <a:pt x="450689" y="89487"/>
                      <a:pt x="463663" y="91654"/>
                      <a:pt x="476250" y="95250"/>
                    </a:cubicBezTo>
                    <a:cubicBezTo>
                      <a:pt x="485904" y="98008"/>
                      <a:pt x="495171" y="102017"/>
                      <a:pt x="504825" y="104775"/>
                    </a:cubicBezTo>
                    <a:cubicBezTo>
                      <a:pt x="517412" y="108371"/>
                      <a:pt x="530386" y="110538"/>
                      <a:pt x="542925" y="114300"/>
                    </a:cubicBezTo>
                    <a:cubicBezTo>
                      <a:pt x="562159" y="120070"/>
                      <a:pt x="580094" y="131352"/>
                      <a:pt x="600075" y="133350"/>
                    </a:cubicBezTo>
                    <a:lnTo>
                      <a:pt x="695325" y="142875"/>
                    </a:lnTo>
                    <a:cubicBezTo>
                      <a:pt x="704850" y="146050"/>
                      <a:pt x="713910" y="151401"/>
                      <a:pt x="723900" y="152400"/>
                    </a:cubicBezTo>
                    <a:cubicBezTo>
                      <a:pt x="879051" y="167915"/>
                      <a:pt x="863721" y="163767"/>
                      <a:pt x="1000125" y="152400"/>
                    </a:cubicBezTo>
                    <a:cubicBezTo>
                      <a:pt x="1067116" y="130070"/>
                      <a:pt x="986820" y="154618"/>
                      <a:pt x="1114425" y="133350"/>
                    </a:cubicBezTo>
                    <a:cubicBezTo>
                      <a:pt x="1124329" y="131699"/>
                      <a:pt x="1133199" y="126003"/>
                      <a:pt x="1143000" y="123825"/>
                    </a:cubicBezTo>
                    <a:cubicBezTo>
                      <a:pt x="1161853" y="119635"/>
                      <a:pt x="1181212" y="118088"/>
                      <a:pt x="1200150" y="114300"/>
                    </a:cubicBezTo>
                    <a:cubicBezTo>
                      <a:pt x="1212987" y="111733"/>
                      <a:pt x="1225413" y="107342"/>
                      <a:pt x="1238250" y="104775"/>
                    </a:cubicBezTo>
                    <a:cubicBezTo>
                      <a:pt x="1257188" y="100987"/>
                      <a:pt x="1276664" y="99934"/>
                      <a:pt x="1295400" y="95250"/>
                    </a:cubicBezTo>
                    <a:cubicBezTo>
                      <a:pt x="1314881" y="90380"/>
                      <a:pt x="1333069" y="81070"/>
                      <a:pt x="1352550" y="76200"/>
                    </a:cubicBezTo>
                    <a:cubicBezTo>
                      <a:pt x="1365250" y="73025"/>
                      <a:pt x="1377871" y="69515"/>
                      <a:pt x="1390650" y="66675"/>
                    </a:cubicBezTo>
                    <a:cubicBezTo>
                      <a:pt x="1406454" y="63163"/>
                      <a:pt x="1422471" y="60662"/>
                      <a:pt x="1438275" y="57150"/>
                    </a:cubicBezTo>
                    <a:cubicBezTo>
                      <a:pt x="1451054" y="54310"/>
                      <a:pt x="1463508" y="50037"/>
                      <a:pt x="1476375" y="47625"/>
                    </a:cubicBezTo>
                    <a:cubicBezTo>
                      <a:pt x="1514339" y="40507"/>
                      <a:pt x="1590675" y="28575"/>
                      <a:pt x="1590675" y="28575"/>
                    </a:cubicBezTo>
                    <a:cubicBezTo>
                      <a:pt x="1644650" y="31750"/>
                      <a:pt x="1698754" y="33205"/>
                      <a:pt x="1752600" y="38100"/>
                    </a:cubicBezTo>
                    <a:cubicBezTo>
                      <a:pt x="1768723" y="39566"/>
                      <a:pt x="1784421" y="44113"/>
                      <a:pt x="1800225" y="47625"/>
                    </a:cubicBezTo>
                    <a:cubicBezTo>
                      <a:pt x="1867223" y="62513"/>
                      <a:pt x="1811213" y="50764"/>
                      <a:pt x="1866900" y="66675"/>
                    </a:cubicBezTo>
                    <a:cubicBezTo>
                      <a:pt x="1879487" y="70271"/>
                      <a:pt x="1892300" y="73025"/>
                      <a:pt x="1905000" y="76200"/>
                    </a:cubicBezTo>
                    <a:cubicBezTo>
                      <a:pt x="1914525" y="82550"/>
                      <a:pt x="1923053" y="90741"/>
                      <a:pt x="1933575" y="95250"/>
                    </a:cubicBezTo>
                    <a:cubicBezTo>
                      <a:pt x="1945607" y="100407"/>
                      <a:pt x="1959136" y="101013"/>
                      <a:pt x="1971675" y="104775"/>
                    </a:cubicBezTo>
                    <a:cubicBezTo>
                      <a:pt x="1990909" y="110545"/>
                      <a:pt x="2009775" y="117475"/>
                      <a:pt x="2028825" y="123825"/>
                    </a:cubicBezTo>
                    <a:cubicBezTo>
                      <a:pt x="2038350" y="127000"/>
                      <a:pt x="2049046" y="127781"/>
                      <a:pt x="2057400" y="133350"/>
                    </a:cubicBezTo>
                    <a:cubicBezTo>
                      <a:pt x="2100752" y="162252"/>
                      <a:pt x="2069481" y="145024"/>
                      <a:pt x="2114550" y="161925"/>
                    </a:cubicBezTo>
                    <a:cubicBezTo>
                      <a:pt x="2130559" y="167928"/>
                      <a:pt x="2145515" y="177130"/>
                      <a:pt x="2162175" y="180975"/>
                    </a:cubicBezTo>
                    <a:cubicBezTo>
                      <a:pt x="2187117" y="186731"/>
                      <a:pt x="2212975" y="187325"/>
                      <a:pt x="2238375" y="190500"/>
                    </a:cubicBezTo>
                    <a:cubicBezTo>
                      <a:pt x="2247900" y="193675"/>
                      <a:pt x="2256910" y="200025"/>
                      <a:pt x="2266950" y="200025"/>
                    </a:cubicBezTo>
                    <a:cubicBezTo>
                      <a:pt x="2330529" y="200025"/>
                      <a:pt x="2394090" y="195780"/>
                      <a:pt x="2457450" y="190500"/>
                    </a:cubicBezTo>
                    <a:cubicBezTo>
                      <a:pt x="2480295" y="188596"/>
                      <a:pt x="2502302" y="177402"/>
                      <a:pt x="2524125" y="171450"/>
                    </a:cubicBezTo>
                    <a:cubicBezTo>
                      <a:pt x="2549384" y="164561"/>
                      <a:pt x="2574406" y="156103"/>
                      <a:pt x="2600325" y="152400"/>
                    </a:cubicBezTo>
                    <a:cubicBezTo>
                      <a:pt x="2637959" y="147024"/>
                      <a:pt x="2677484" y="142635"/>
                      <a:pt x="2714625" y="133350"/>
                    </a:cubicBezTo>
                    <a:cubicBezTo>
                      <a:pt x="2789872" y="114538"/>
                      <a:pt x="2790238" y="106039"/>
                      <a:pt x="2876550" y="95250"/>
                    </a:cubicBezTo>
                    <a:cubicBezTo>
                      <a:pt x="2913666" y="90611"/>
                      <a:pt x="2971447" y="84440"/>
                      <a:pt x="3009900" y="76200"/>
                    </a:cubicBezTo>
                    <a:cubicBezTo>
                      <a:pt x="3035501" y="70714"/>
                      <a:pt x="3061262" y="65429"/>
                      <a:pt x="3086100" y="57150"/>
                    </a:cubicBezTo>
                    <a:cubicBezTo>
                      <a:pt x="3162384" y="31722"/>
                      <a:pt x="3133169" y="34256"/>
                      <a:pt x="3190875" y="9525"/>
                    </a:cubicBezTo>
                    <a:cubicBezTo>
                      <a:pt x="3200103" y="5570"/>
                      <a:pt x="3209925" y="3175"/>
                      <a:pt x="3219450" y="0"/>
                    </a:cubicBezTo>
                    <a:cubicBezTo>
                      <a:pt x="3325133" y="11743"/>
                      <a:pt x="3277900" y="433"/>
                      <a:pt x="3362325" y="28575"/>
                    </a:cubicBezTo>
                    <a:cubicBezTo>
                      <a:pt x="3371850" y="31750"/>
                      <a:pt x="3382546" y="32531"/>
                      <a:pt x="3390900" y="38100"/>
                    </a:cubicBezTo>
                    <a:cubicBezTo>
                      <a:pt x="3400425" y="44450"/>
                      <a:pt x="3408953" y="52641"/>
                      <a:pt x="3419475" y="57150"/>
                    </a:cubicBezTo>
                    <a:cubicBezTo>
                      <a:pt x="3462201" y="75461"/>
                      <a:pt x="3449079" y="57664"/>
                      <a:pt x="3486150" y="76200"/>
                    </a:cubicBezTo>
                    <a:cubicBezTo>
                      <a:pt x="3496389" y="81320"/>
                      <a:pt x="3504486" y="90130"/>
                      <a:pt x="3514725" y="95250"/>
                    </a:cubicBezTo>
                    <a:cubicBezTo>
                      <a:pt x="3540411" y="108093"/>
                      <a:pt x="3571866" y="118628"/>
                      <a:pt x="3600450" y="123825"/>
                    </a:cubicBezTo>
                    <a:cubicBezTo>
                      <a:pt x="3655307" y="133799"/>
                      <a:pt x="3646790" y="133350"/>
                      <a:pt x="3676650" y="13335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Oval 59"/>
              <p:cNvSpPr>
                <a:spLocks noChangeArrowheads="1"/>
              </p:cNvSpPr>
              <p:nvPr/>
            </p:nvSpPr>
            <p:spPr bwMode="auto">
              <a:xfrm>
                <a:off x="8693407" y="20016456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2" name="Oval 60"/>
              <p:cNvSpPr>
                <a:spLocks noChangeArrowheads="1"/>
              </p:cNvSpPr>
              <p:nvPr/>
            </p:nvSpPr>
            <p:spPr bwMode="auto">
              <a:xfrm>
                <a:off x="8987354" y="19850989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3" name="Oval 61"/>
              <p:cNvSpPr>
                <a:spLocks noChangeArrowheads="1"/>
              </p:cNvSpPr>
              <p:nvPr/>
            </p:nvSpPr>
            <p:spPr bwMode="auto">
              <a:xfrm>
                <a:off x="9097584" y="19533846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4" name="Oval 62"/>
              <p:cNvSpPr>
                <a:spLocks noChangeArrowheads="1"/>
              </p:cNvSpPr>
              <p:nvPr/>
            </p:nvSpPr>
            <p:spPr bwMode="auto">
              <a:xfrm>
                <a:off x="9195566" y="19230492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5" name="Oval 63"/>
              <p:cNvSpPr>
                <a:spLocks noChangeArrowheads="1"/>
              </p:cNvSpPr>
              <p:nvPr/>
            </p:nvSpPr>
            <p:spPr bwMode="auto">
              <a:xfrm>
                <a:off x="9330292" y="19740679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6" name="Oval 64"/>
              <p:cNvSpPr>
                <a:spLocks noChangeArrowheads="1"/>
              </p:cNvSpPr>
              <p:nvPr/>
            </p:nvSpPr>
            <p:spPr bwMode="auto">
              <a:xfrm>
                <a:off x="9489513" y="19423536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7" name="Oval 65"/>
              <p:cNvSpPr>
                <a:spLocks noChangeArrowheads="1"/>
              </p:cNvSpPr>
              <p:nvPr/>
            </p:nvSpPr>
            <p:spPr bwMode="auto">
              <a:xfrm>
                <a:off x="9538504" y="19147758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8" name="Oval 66"/>
              <p:cNvSpPr>
                <a:spLocks noChangeArrowheads="1"/>
              </p:cNvSpPr>
              <p:nvPr/>
            </p:nvSpPr>
            <p:spPr bwMode="auto">
              <a:xfrm>
                <a:off x="8840381" y="19478691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19" name="Oval 67"/>
              <p:cNvSpPr>
                <a:spLocks noChangeArrowheads="1"/>
              </p:cNvSpPr>
              <p:nvPr/>
            </p:nvSpPr>
            <p:spPr bwMode="auto">
              <a:xfrm>
                <a:off x="8950610" y="19106391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0" name="Oval 69"/>
              <p:cNvSpPr>
                <a:spLocks noChangeArrowheads="1"/>
              </p:cNvSpPr>
              <p:nvPr/>
            </p:nvSpPr>
            <p:spPr bwMode="auto">
              <a:xfrm>
                <a:off x="9930434" y="16720920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1" name="Oval 71"/>
              <p:cNvSpPr>
                <a:spLocks noChangeArrowheads="1"/>
              </p:cNvSpPr>
              <p:nvPr/>
            </p:nvSpPr>
            <p:spPr bwMode="auto">
              <a:xfrm>
                <a:off x="9709973" y="17093219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2" name="Oval 72"/>
              <p:cNvSpPr>
                <a:spLocks noChangeArrowheads="1"/>
              </p:cNvSpPr>
              <p:nvPr/>
            </p:nvSpPr>
            <p:spPr bwMode="auto">
              <a:xfrm>
                <a:off x="10224381" y="16527876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3" name="TextBox 73"/>
              <p:cNvSpPr txBox="1">
                <a:spLocks noChangeArrowheads="1"/>
              </p:cNvSpPr>
              <p:nvPr/>
            </p:nvSpPr>
            <p:spPr bwMode="auto">
              <a:xfrm>
                <a:off x="5926200" y="18768065"/>
                <a:ext cx="2755754" cy="1246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Microbial degradation</a:t>
                </a:r>
              </a:p>
              <a:p>
                <a:pPr algn="ctr" eaLnBrk="1" hangingPunct="1"/>
                <a:r>
                  <a:rPr lang="en-US" altLang="en-US" sz="2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+ dissolution</a:t>
                </a:r>
                <a:endParaRPr lang="en-GB" altLang="en-US" sz="25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4" name="TextBox 76"/>
              <p:cNvSpPr txBox="1">
                <a:spLocks noChangeArrowheads="1"/>
              </p:cNvSpPr>
              <p:nvPr/>
            </p:nvSpPr>
            <p:spPr bwMode="auto">
              <a:xfrm>
                <a:off x="5955231" y="17953402"/>
                <a:ext cx="2759089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 </a:t>
                </a:r>
                <a:r>
                  <a:rPr lang="en-US" altLang="en-US" sz="25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thermocline!</a:t>
                </a:r>
                <a:endParaRPr lang="en-GB" altLang="en-US" sz="25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25" name="Straight Arrow Connector 77"/>
              <p:cNvCxnSpPr>
                <a:cxnSpLocks noChangeShapeType="1"/>
              </p:cNvCxnSpPr>
              <p:nvPr/>
            </p:nvCxnSpPr>
            <p:spPr bwMode="auto">
              <a:xfrm flipV="1">
                <a:off x="7946291" y="20416333"/>
                <a:ext cx="1065558" cy="2054540"/>
              </a:xfrm>
              <a:prstGeom prst="straightConnector1">
                <a:avLst/>
              </a:prstGeom>
              <a:noFill/>
              <a:ln w="38100" algn="ctr">
                <a:solidFill>
                  <a:srgbClr val="00FF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26" name="TextBox 78"/>
              <p:cNvSpPr txBox="1">
                <a:spLocks noChangeArrowheads="1"/>
              </p:cNvSpPr>
              <p:nvPr/>
            </p:nvSpPr>
            <p:spPr bwMode="auto">
              <a:xfrm>
                <a:off x="5790317" y="16018014"/>
                <a:ext cx="1890261" cy="630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3500" b="1" dirty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Winter</a:t>
                </a:r>
                <a:endParaRPr lang="en-GB" altLang="en-US" sz="3500" b="1" dirty="0">
                  <a:solidFill>
                    <a:srgbClr val="00B05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7" name="Oval 80"/>
              <p:cNvSpPr>
                <a:spLocks noChangeArrowheads="1"/>
              </p:cNvSpPr>
              <p:nvPr/>
            </p:nvSpPr>
            <p:spPr bwMode="auto">
              <a:xfrm>
                <a:off x="9060841" y="18871981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8" name="Oval 81"/>
              <p:cNvSpPr>
                <a:spLocks noChangeArrowheads="1"/>
              </p:cNvSpPr>
              <p:nvPr/>
            </p:nvSpPr>
            <p:spPr bwMode="auto">
              <a:xfrm>
                <a:off x="9281301" y="18996081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29" name="Oval 82"/>
              <p:cNvSpPr>
                <a:spLocks noChangeArrowheads="1"/>
              </p:cNvSpPr>
              <p:nvPr/>
            </p:nvSpPr>
            <p:spPr bwMode="auto">
              <a:xfrm>
                <a:off x="9391531" y="18678937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0" name="Oval 83"/>
              <p:cNvSpPr>
                <a:spLocks noChangeArrowheads="1"/>
              </p:cNvSpPr>
              <p:nvPr/>
            </p:nvSpPr>
            <p:spPr bwMode="auto">
              <a:xfrm>
                <a:off x="9489513" y="18375583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1" name="Oval 84"/>
              <p:cNvSpPr>
                <a:spLocks noChangeArrowheads="1"/>
              </p:cNvSpPr>
              <p:nvPr/>
            </p:nvSpPr>
            <p:spPr bwMode="auto">
              <a:xfrm>
                <a:off x="9648735" y="18858192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2" name="Oval 85"/>
              <p:cNvSpPr>
                <a:spLocks noChangeArrowheads="1"/>
              </p:cNvSpPr>
              <p:nvPr/>
            </p:nvSpPr>
            <p:spPr bwMode="auto">
              <a:xfrm>
                <a:off x="9783460" y="18568627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3" name="Oval 86"/>
              <p:cNvSpPr>
                <a:spLocks noChangeArrowheads="1"/>
              </p:cNvSpPr>
              <p:nvPr/>
            </p:nvSpPr>
            <p:spPr bwMode="auto">
              <a:xfrm>
                <a:off x="9930434" y="18306638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4" name="Oval 87"/>
              <p:cNvSpPr>
                <a:spLocks noChangeArrowheads="1"/>
              </p:cNvSpPr>
              <p:nvPr/>
            </p:nvSpPr>
            <p:spPr bwMode="auto">
              <a:xfrm>
                <a:off x="9134328" y="18623782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5" name="Oval 88"/>
              <p:cNvSpPr>
                <a:spLocks noChangeArrowheads="1"/>
              </p:cNvSpPr>
              <p:nvPr/>
            </p:nvSpPr>
            <p:spPr bwMode="auto">
              <a:xfrm>
                <a:off x="9244557" y="18251482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6" name="Oval 89"/>
              <p:cNvSpPr>
                <a:spLocks noChangeArrowheads="1"/>
              </p:cNvSpPr>
              <p:nvPr/>
            </p:nvSpPr>
            <p:spPr bwMode="auto">
              <a:xfrm>
                <a:off x="9942682" y="17382785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7" name="Oval 90"/>
              <p:cNvSpPr>
                <a:spLocks noChangeArrowheads="1"/>
              </p:cNvSpPr>
              <p:nvPr/>
            </p:nvSpPr>
            <p:spPr bwMode="auto">
              <a:xfrm>
                <a:off x="9611991" y="18030861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8" name="Oval 91"/>
              <p:cNvSpPr>
                <a:spLocks noChangeArrowheads="1"/>
              </p:cNvSpPr>
              <p:nvPr/>
            </p:nvSpPr>
            <p:spPr bwMode="auto">
              <a:xfrm>
                <a:off x="9709973" y="17727506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39" name="Oval 92"/>
              <p:cNvSpPr>
                <a:spLocks noChangeArrowheads="1"/>
              </p:cNvSpPr>
              <p:nvPr/>
            </p:nvSpPr>
            <p:spPr bwMode="auto">
              <a:xfrm>
                <a:off x="10003920" y="17920550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0" name="Oval 93"/>
              <p:cNvSpPr>
                <a:spLocks noChangeArrowheads="1"/>
              </p:cNvSpPr>
              <p:nvPr/>
            </p:nvSpPr>
            <p:spPr bwMode="auto">
              <a:xfrm>
                <a:off x="10150894" y="17658562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1" name="Oval 94"/>
              <p:cNvSpPr>
                <a:spLocks noChangeArrowheads="1"/>
              </p:cNvSpPr>
              <p:nvPr/>
            </p:nvSpPr>
            <p:spPr bwMode="auto">
              <a:xfrm>
                <a:off x="9354788" y="17975705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2" name="Oval 95"/>
              <p:cNvSpPr>
                <a:spLocks noChangeArrowheads="1"/>
              </p:cNvSpPr>
              <p:nvPr/>
            </p:nvSpPr>
            <p:spPr bwMode="auto">
              <a:xfrm>
                <a:off x="9465017" y="17603407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3" name="Oval 96"/>
              <p:cNvSpPr>
                <a:spLocks noChangeArrowheads="1"/>
              </p:cNvSpPr>
              <p:nvPr/>
            </p:nvSpPr>
            <p:spPr bwMode="auto">
              <a:xfrm>
                <a:off x="10628558" y="16417565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4" name="Oval 97"/>
              <p:cNvSpPr>
                <a:spLocks noChangeArrowheads="1"/>
              </p:cNvSpPr>
              <p:nvPr/>
            </p:nvSpPr>
            <p:spPr bwMode="auto">
              <a:xfrm>
                <a:off x="10408098" y="16789864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5" name="Oval 98"/>
              <p:cNvSpPr>
                <a:spLocks noChangeArrowheads="1"/>
              </p:cNvSpPr>
              <p:nvPr/>
            </p:nvSpPr>
            <p:spPr bwMode="auto">
              <a:xfrm>
                <a:off x="10922505" y="16224521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6" name="Oval 99"/>
              <p:cNvSpPr>
                <a:spLocks noChangeArrowheads="1"/>
              </p:cNvSpPr>
              <p:nvPr/>
            </p:nvSpPr>
            <p:spPr bwMode="auto">
              <a:xfrm>
                <a:off x="10126398" y="16031478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7" name="Oval 100"/>
              <p:cNvSpPr>
                <a:spLocks noChangeArrowheads="1"/>
              </p:cNvSpPr>
              <p:nvPr/>
            </p:nvSpPr>
            <p:spPr bwMode="auto">
              <a:xfrm>
                <a:off x="9905938" y="16403776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8" name="Oval 101"/>
              <p:cNvSpPr>
                <a:spLocks noChangeArrowheads="1"/>
              </p:cNvSpPr>
              <p:nvPr/>
            </p:nvSpPr>
            <p:spPr bwMode="auto">
              <a:xfrm>
                <a:off x="10518328" y="15934955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49" name="TextBox 104"/>
              <p:cNvSpPr txBox="1">
                <a:spLocks noChangeArrowheads="1"/>
              </p:cNvSpPr>
              <p:nvPr/>
            </p:nvSpPr>
            <p:spPr bwMode="auto">
              <a:xfrm>
                <a:off x="6509451" y="16616436"/>
                <a:ext cx="2911438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5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Strong exchange</a:t>
                </a:r>
                <a:endParaRPr lang="en-GB" altLang="en-US" sz="25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0" name="Circular Arrow 249"/>
              <p:cNvSpPr/>
              <p:nvPr/>
            </p:nvSpPr>
            <p:spPr bwMode="auto">
              <a:xfrm rot="235587">
                <a:off x="9428275" y="17934339"/>
                <a:ext cx="1212532" cy="1406463"/>
              </a:xfrm>
              <a:prstGeom prst="circularArrow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1" name="Circular Arrow 250"/>
              <p:cNvSpPr/>
              <p:nvPr/>
            </p:nvSpPr>
            <p:spPr bwMode="auto">
              <a:xfrm rot="11000698">
                <a:off x="9440522" y="18279060"/>
                <a:ext cx="1212532" cy="1406463"/>
              </a:xfrm>
              <a:prstGeom prst="circularArrow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2" name="TextBox 110"/>
              <p:cNvSpPr txBox="1">
                <a:spLocks noChangeArrowheads="1"/>
              </p:cNvSpPr>
              <p:nvPr/>
            </p:nvSpPr>
            <p:spPr bwMode="auto">
              <a:xfrm>
                <a:off x="9791722" y="18578586"/>
                <a:ext cx="1266693" cy="477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altLang="en-US" sz="2500" dirty="0" smtClean="0">
                    <a:solidFill>
                      <a:srgbClr val="0000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mixing</a:t>
                </a:r>
                <a:endParaRPr lang="en-GB" altLang="en-US" sz="2500" dirty="0">
                  <a:solidFill>
                    <a:srgbClr val="0000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53" name="Oval 89"/>
              <p:cNvSpPr>
                <a:spLocks noChangeArrowheads="1"/>
              </p:cNvSpPr>
              <p:nvPr/>
            </p:nvSpPr>
            <p:spPr bwMode="auto">
              <a:xfrm>
                <a:off x="10052911" y="17107008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  <p:sp>
            <p:nvSpPr>
              <p:cNvPr id="254" name="Oval 89"/>
              <p:cNvSpPr>
                <a:spLocks noChangeArrowheads="1"/>
              </p:cNvSpPr>
              <p:nvPr/>
            </p:nvSpPr>
            <p:spPr bwMode="auto">
              <a:xfrm>
                <a:off x="10236629" y="17244897"/>
                <a:ext cx="110231" cy="193044"/>
              </a:xfrm>
              <a:prstGeom prst="ellipse">
                <a:avLst/>
              </a:prstGeom>
              <a:solidFill>
                <a:srgbClr val="00FFFF"/>
              </a:solidFill>
              <a:ln w="9525" algn="ctr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14022" y="22558607"/>
              <a:ext cx="1173019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Fig. 2: Schematic of exchange of methane to the atmosphere during summer and winter conditions, see review on North Sea hydrodynamics: </a:t>
              </a:r>
              <a:r>
                <a:rPr lang="en-US" sz="3000" dirty="0" err="1" smtClean="0"/>
                <a:t>Nauw</a:t>
              </a:r>
              <a:r>
                <a:rPr lang="en-US" sz="3000" dirty="0" smtClean="0"/>
                <a:t> et al. (2015b).</a:t>
              </a:r>
              <a:endParaRPr lang="en-US" sz="3000" dirty="0"/>
            </a:p>
          </p:txBody>
        </p:sp>
      </p:grpSp>
      <p:grpSp>
        <p:nvGrpSpPr>
          <p:cNvPr id="2057" name="Group 2056"/>
          <p:cNvGrpSpPr/>
          <p:nvPr/>
        </p:nvGrpSpPr>
        <p:grpSpPr>
          <a:xfrm>
            <a:off x="128431" y="7505700"/>
            <a:ext cx="7496957" cy="8359766"/>
            <a:chOff x="41733" y="9448237"/>
            <a:chExt cx="7496957" cy="8359766"/>
          </a:xfrm>
        </p:grpSpPr>
        <p:pic>
          <p:nvPicPr>
            <p:cNvPr id="2052" name="Picture 4" descr="H:\main\NorthSeaReview\special_issue\stratification_breakdown\20150428_revised2\Figure01.jp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39" b="10601"/>
            <a:stretch/>
          </p:blipFill>
          <p:spPr bwMode="auto">
            <a:xfrm>
              <a:off x="41733" y="9448237"/>
              <a:ext cx="7496957" cy="8359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55117" y="16116300"/>
              <a:ext cx="6852289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/>
                <a:t>Fig. 1: Topography and currents in the northern North Sea under stratified summer conditions</a:t>
              </a:r>
              <a:endParaRPr lang="en-US" sz="3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32332" y="13975437"/>
              <a:ext cx="154080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/>
                <a:t>22/4b</a:t>
              </a:r>
              <a:endParaRPr lang="en-US" sz="3000" b="1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3749640" y="12324636"/>
              <a:ext cx="219964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b="1" dirty="0" smtClean="0"/>
                <a:t>PROVESS</a:t>
              </a:r>
              <a:endParaRPr lang="en-US" sz="3000" b="1" dirty="0"/>
            </a:p>
          </p:txBody>
        </p:sp>
      </p:grpSp>
      <p:grpSp>
        <p:nvGrpSpPr>
          <p:cNvPr id="2065" name="Group 2064"/>
          <p:cNvGrpSpPr/>
          <p:nvPr/>
        </p:nvGrpSpPr>
        <p:grpSpPr>
          <a:xfrm>
            <a:off x="123825" y="24332490"/>
            <a:ext cx="12963526" cy="16929810"/>
            <a:chOff x="19392899" y="14820900"/>
            <a:chExt cx="12963526" cy="16929810"/>
          </a:xfrm>
        </p:grpSpPr>
        <p:grpSp>
          <p:nvGrpSpPr>
            <p:cNvPr id="2056" name="Group 2055"/>
            <p:cNvGrpSpPr/>
            <p:nvPr/>
          </p:nvGrpSpPr>
          <p:grpSpPr>
            <a:xfrm>
              <a:off x="19392899" y="14820900"/>
              <a:ext cx="12963526" cy="10790366"/>
              <a:chOff x="19392899" y="14820900"/>
              <a:chExt cx="12963526" cy="10790366"/>
            </a:xfrm>
          </p:grpSpPr>
          <p:grpSp>
            <p:nvGrpSpPr>
              <p:cNvPr id="2048" name="Group 2047"/>
              <p:cNvGrpSpPr/>
              <p:nvPr/>
            </p:nvGrpSpPr>
            <p:grpSpPr>
              <a:xfrm>
                <a:off x="19392899" y="14820900"/>
                <a:ext cx="12963526" cy="10245146"/>
                <a:chOff x="18478498" y="21366452"/>
                <a:chExt cx="12963526" cy="10245146"/>
              </a:xfrm>
            </p:grpSpPr>
            <p:pic>
              <p:nvPicPr>
                <p:cNvPr id="2054" name="Picture 6" descr="H:\main\NorthSeaReview\special_issue\stratification_breakdown\20150428_revised2\Figure09.pn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44" t="64674" r="6250" b="7368"/>
                <a:stretch/>
              </p:blipFill>
              <p:spPr bwMode="auto">
                <a:xfrm>
                  <a:off x="18478499" y="26498550"/>
                  <a:ext cx="12963525" cy="5113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2" name="Picture 6" descr="H:\main\NorthSeaReview\special_issue\stratification_breakdown\20150428_revised2\Figure09.pn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51" t="4706" r="6243" b="67336"/>
                <a:stretch/>
              </p:blipFill>
              <p:spPr bwMode="auto">
                <a:xfrm>
                  <a:off x="18478498" y="21366452"/>
                  <a:ext cx="12963525" cy="511304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49" name="TextBox 2048"/>
              <p:cNvSpPr txBox="1"/>
              <p:nvPr/>
            </p:nvSpPr>
            <p:spPr>
              <a:xfrm>
                <a:off x="19392899" y="25057268"/>
                <a:ext cx="12963525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Fig. 4: Log(</a:t>
                </a:r>
                <a:r>
                  <a:rPr lang="en-US" sz="3000" dirty="0" err="1" smtClean="0"/>
                  <a:t>Backscater</a:t>
                </a:r>
                <a:r>
                  <a:rPr lang="en-US" sz="3000" dirty="0" smtClean="0"/>
                  <a:t> Intensity) &amp; Abs (vertical shear, |S|)</a:t>
                </a:r>
                <a:endParaRPr lang="en-US" sz="3000" dirty="0"/>
              </a:p>
            </p:txBody>
          </p:sp>
        </p:grpSp>
        <p:sp>
          <p:nvSpPr>
            <p:cNvPr id="2055" name="TextBox 2054"/>
            <p:cNvSpPr txBox="1"/>
            <p:nvPr/>
          </p:nvSpPr>
          <p:spPr>
            <a:xfrm>
              <a:off x="24695720" y="15430500"/>
              <a:ext cx="6060505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nl-NL" sz="2500" dirty="0" smtClean="0"/>
                <a:t>• Depth </a:t>
              </a:r>
              <a:r>
                <a:rPr lang="nl-NL" sz="2500" dirty="0" err="1" smtClean="0"/>
                <a:t>thermocline</a:t>
              </a:r>
              <a:r>
                <a:rPr lang="nl-NL" sz="2500" dirty="0" smtClean="0"/>
                <a:t> - </a:t>
              </a:r>
              <a:r>
                <a:rPr lang="nl-NL" sz="2500" dirty="0" err="1" smtClean="0"/>
                <a:t>local</a:t>
              </a:r>
              <a:r>
                <a:rPr lang="nl-NL" sz="2500" dirty="0" smtClean="0"/>
                <a:t> max I</a:t>
              </a:r>
            </a:p>
            <a:p>
              <a:r>
                <a:rPr lang="nl-NL" sz="2500" dirty="0" smtClean="0">
                  <a:solidFill>
                    <a:srgbClr val="FF0000"/>
                  </a:solidFill>
                </a:rPr>
                <a:t>• Top/Base </a:t>
              </a:r>
              <a:r>
                <a:rPr lang="nl-NL" sz="2500" dirty="0" err="1" smtClean="0">
                  <a:solidFill>
                    <a:srgbClr val="FF0000"/>
                  </a:solidFill>
                </a:rPr>
                <a:t>thermocline</a:t>
              </a:r>
              <a:r>
                <a:rPr lang="nl-NL" sz="2500" dirty="0" smtClean="0">
                  <a:solidFill>
                    <a:srgbClr val="FF0000"/>
                  </a:solidFill>
                </a:rPr>
                <a:t> CTD-</a:t>
              </a:r>
              <a:r>
                <a:rPr lang="nl-NL" sz="2500" dirty="0" err="1" smtClean="0">
                  <a:solidFill>
                    <a:srgbClr val="FF0000"/>
                  </a:solidFill>
                </a:rPr>
                <a:t>profiles</a:t>
              </a:r>
              <a:endParaRPr lang="en-US" sz="2500" dirty="0"/>
            </a:p>
          </p:txBody>
        </p:sp>
        <p:grpSp>
          <p:nvGrpSpPr>
            <p:cNvPr id="2063" name="Group 2062"/>
            <p:cNvGrpSpPr/>
            <p:nvPr/>
          </p:nvGrpSpPr>
          <p:grpSpPr>
            <a:xfrm>
              <a:off x="19392899" y="25706195"/>
              <a:ext cx="12944475" cy="6044515"/>
              <a:chOff x="19392899" y="25706195"/>
              <a:chExt cx="12944475" cy="6044515"/>
            </a:xfrm>
          </p:grpSpPr>
          <p:pic>
            <p:nvPicPr>
              <p:cNvPr id="2061" name="Picture 7" descr="H:\main\NorthSeaReview\special_issue\stratification_breakdown\20150428_revised2\Figure10.png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99" r="6290"/>
              <a:stretch/>
            </p:blipFill>
            <p:spPr bwMode="auto">
              <a:xfrm>
                <a:off x="19392899" y="25706195"/>
                <a:ext cx="12944475" cy="54905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5" name="TextBox 274"/>
              <p:cNvSpPr txBox="1"/>
              <p:nvPr/>
            </p:nvSpPr>
            <p:spPr>
              <a:xfrm>
                <a:off x="19392900" y="31196712"/>
                <a:ext cx="12944474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Fig 5: Height of the base of the thermocline with method of Fig. 4</a:t>
                </a:r>
              </a:p>
            </p:txBody>
          </p:sp>
        </p:grpSp>
        <p:sp>
          <p:nvSpPr>
            <p:cNvPr id="276" name="TextBox 275"/>
            <p:cNvSpPr txBox="1"/>
            <p:nvPr/>
          </p:nvSpPr>
          <p:spPr>
            <a:xfrm>
              <a:off x="25069381" y="29427726"/>
              <a:ext cx="6753644" cy="8617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500" dirty="0" smtClean="0"/>
                <a:t>• local max I, averaged over all 4 beams</a:t>
              </a:r>
            </a:p>
            <a:p>
              <a:r>
                <a:rPr lang="en-US" sz="2500" dirty="0" smtClean="0">
                  <a:solidFill>
                    <a:srgbClr val="FF0000"/>
                  </a:solidFill>
                </a:rPr>
                <a:t>• Daily mean, if &gt;10 available estimates</a:t>
              </a:r>
            </a:p>
          </p:txBody>
        </p:sp>
      </p:grpSp>
      <p:grpSp>
        <p:nvGrpSpPr>
          <p:cNvPr id="2068" name="Group 2067"/>
          <p:cNvGrpSpPr/>
          <p:nvPr/>
        </p:nvGrpSpPr>
        <p:grpSpPr>
          <a:xfrm>
            <a:off x="19647275" y="14592300"/>
            <a:ext cx="12556750" cy="7453773"/>
            <a:chOff x="19859625" y="15991555"/>
            <a:chExt cx="12556750" cy="7453773"/>
          </a:xfrm>
        </p:grpSpPr>
        <p:pic>
          <p:nvPicPr>
            <p:cNvPr id="2066" name="Picture 8" descr="H:\main\NorthSeaReview\special_issue\stratification_breakdown\20150428_revised2\figure11.pn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3" t="50814" r="7814" b="5294"/>
            <a:stretch/>
          </p:blipFill>
          <p:spPr bwMode="auto">
            <a:xfrm>
              <a:off x="19859625" y="15991555"/>
              <a:ext cx="12556750" cy="6421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67" name="TextBox 2066"/>
                <p:cNvSpPr txBox="1"/>
                <p:nvPr/>
              </p:nvSpPr>
              <p:spPr>
                <a:xfrm>
                  <a:off x="24012305" y="22413507"/>
                  <a:ext cx="8404070" cy="10318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 smtClean="0">
                      <a:solidFill>
                        <a:schemeClr val="tx1"/>
                      </a:solidFill>
                    </a:rPr>
                    <a:t>Fig 6: Vertical shear: |</a:t>
                  </a:r>
                  <a:r>
                    <a:rPr lang="en-US" sz="3000" i="1" dirty="0" smtClean="0">
                      <a:solidFill>
                        <a:schemeClr val="tx1"/>
                      </a:solidFill>
                    </a:rPr>
                    <a:t>S</a:t>
                  </a:r>
                  <a:r>
                    <a:rPr lang="en-US" sz="3000" dirty="0" smtClean="0">
                      <a:solidFill>
                        <a:schemeClr val="tx1"/>
                      </a:solidFill>
                    </a:rPr>
                    <a:t>|=|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nl-NL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num>
                                    <m:den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nl-NL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nl-NL" sz="3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nl-NL" sz="3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𝑣</m:t>
                                      </m:r>
                                    </m:num>
                                    <m:den>
                                      <m:r>
                                        <a:rPr lang="en-US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𝜕</m:t>
                                      </m:r>
                                      <m:r>
                                        <a:rPr lang="nl-NL" sz="30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sz="3000" dirty="0" smtClean="0">
                      <a:solidFill>
                        <a:schemeClr val="tx1"/>
                      </a:solidFill>
                    </a:rPr>
                    <a:t>|</a:t>
                  </a:r>
                </a:p>
              </p:txBody>
            </p:sp>
          </mc:Choice>
          <mc:Fallback>
            <p:sp>
              <p:nvSpPr>
                <p:cNvPr id="2067" name="TextBox 20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12305" y="22413507"/>
                  <a:ext cx="8404070" cy="103182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668" b="-11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69" name="TextBox 2068"/>
          <p:cNvSpPr txBox="1"/>
          <p:nvPr/>
        </p:nvSpPr>
        <p:spPr>
          <a:xfrm>
            <a:off x="21307425" y="15810760"/>
            <a:ext cx="8763000" cy="4770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500" dirty="0" smtClean="0"/>
              <a:t>• </a:t>
            </a:r>
            <a:r>
              <a:rPr lang="en-US" sz="2500" dirty="0" smtClean="0"/>
              <a:t>location of the thermocline &amp; </a:t>
            </a:r>
            <a:r>
              <a:rPr lang="nl-NL" sz="2500" dirty="0" smtClean="0"/>
              <a:t>―</a:t>
            </a:r>
            <a:r>
              <a:rPr lang="en-US" sz="2500" dirty="0" smtClean="0"/>
              <a:t>linear regression</a:t>
            </a:r>
            <a:endParaRPr lang="en-US" sz="2500" dirty="0" smtClean="0">
              <a:solidFill>
                <a:srgbClr val="FF0000"/>
              </a:solidFill>
            </a:endParaRPr>
          </a:p>
        </p:txBody>
      </p:sp>
      <p:grpSp>
        <p:nvGrpSpPr>
          <p:cNvPr id="2073" name="Group 2072"/>
          <p:cNvGrpSpPr/>
          <p:nvPr/>
        </p:nvGrpSpPr>
        <p:grpSpPr>
          <a:xfrm>
            <a:off x="19350955" y="30137100"/>
            <a:ext cx="12853070" cy="6349663"/>
            <a:chOff x="19411464" y="30213300"/>
            <a:chExt cx="12853070" cy="6349663"/>
          </a:xfrm>
        </p:grpSpPr>
        <p:pic>
          <p:nvPicPr>
            <p:cNvPr id="2070" name="Picture 9" descr="H:\main\NorthSeaReview\special_issue\stratification_breakdown\20150428_revised2\Figure12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4" t="64375" r="6094" b="6250"/>
            <a:stretch/>
          </p:blipFill>
          <p:spPr bwMode="auto">
            <a:xfrm>
              <a:off x="19411464" y="30213300"/>
              <a:ext cx="12853070" cy="5372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1" name="TextBox 2070"/>
            <p:cNvSpPr txBox="1"/>
            <p:nvPr/>
          </p:nvSpPr>
          <p:spPr>
            <a:xfrm>
              <a:off x="19411464" y="35547300"/>
              <a:ext cx="1285307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000" dirty="0" smtClean="0"/>
                <a:t>Fig 7: Residual northward current (m/s) from a 1-day running harmonic analysis &amp; the M2 tidal constituent.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391505" y="36766500"/>
            <a:ext cx="18812520" cy="440120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4000" b="1" dirty="0" err="1" smtClean="0"/>
              <a:t>Conclusions</a:t>
            </a:r>
            <a:r>
              <a:rPr lang="nl-NL" sz="4000" b="1" dirty="0" smtClean="0"/>
              <a:t>:</a:t>
            </a:r>
          </a:p>
          <a:p>
            <a:r>
              <a:rPr lang="nl-NL" sz="4000" dirty="0" smtClean="0"/>
              <a:t>1) </a:t>
            </a:r>
            <a:r>
              <a:rPr lang="nl-NL" sz="4000" dirty="0" err="1" smtClean="0"/>
              <a:t>Thermocline</a:t>
            </a:r>
            <a:r>
              <a:rPr lang="nl-NL" sz="4000" dirty="0" smtClean="0"/>
              <a:t> breaks down </a:t>
            </a:r>
            <a:r>
              <a:rPr lang="nl-NL" sz="4000" dirty="0" err="1" smtClean="0"/>
              <a:t>anomalously</a:t>
            </a:r>
            <a:r>
              <a:rPr lang="nl-NL" sz="4000" dirty="0" smtClean="0"/>
              <a:t> </a:t>
            </a:r>
            <a:r>
              <a:rPr lang="nl-NL" sz="4000" dirty="0" err="1" smtClean="0"/>
              <a:t>early</a:t>
            </a:r>
            <a:r>
              <a:rPr lang="nl-NL" sz="4000" dirty="0" smtClean="0"/>
              <a:t> at site 22/4b as </a:t>
            </a:r>
            <a:r>
              <a:rPr lang="nl-NL" sz="4000" dirty="0" err="1" smtClean="0"/>
              <a:t>compared</a:t>
            </a:r>
            <a:r>
              <a:rPr lang="nl-NL" sz="4000" dirty="0" smtClean="0"/>
              <a:t> </a:t>
            </a:r>
            <a:r>
              <a:rPr lang="nl-NL" sz="4000" dirty="0" err="1" smtClean="0"/>
              <a:t>to</a:t>
            </a:r>
            <a:r>
              <a:rPr lang="nl-NL" sz="4000" dirty="0" smtClean="0"/>
              <a:t> PROVESS (Fig. 1 &amp; </a:t>
            </a:r>
            <a:r>
              <a:rPr lang="nl-NL" sz="4000" dirty="0" err="1" smtClean="0"/>
              <a:t>Howarth</a:t>
            </a:r>
            <a:r>
              <a:rPr lang="nl-NL" sz="4000" dirty="0" smtClean="0"/>
              <a:t>, 2002) </a:t>
            </a:r>
            <a:r>
              <a:rPr lang="nl-NL" sz="4000" dirty="0" err="1" smtClean="0"/>
              <a:t>and</a:t>
            </a:r>
            <a:r>
              <a:rPr lang="nl-NL" sz="4000" dirty="0" smtClean="0"/>
              <a:t> </a:t>
            </a:r>
            <a:r>
              <a:rPr lang="nl-NL" sz="4000" dirty="0" err="1" smtClean="0"/>
              <a:t>based</a:t>
            </a:r>
            <a:r>
              <a:rPr lang="nl-NL" sz="4000" dirty="0" smtClean="0"/>
              <a:t> on </a:t>
            </a:r>
            <a:r>
              <a:rPr lang="nl-NL" sz="4000" dirty="0" err="1" smtClean="0"/>
              <a:t>climatology</a:t>
            </a:r>
            <a:r>
              <a:rPr lang="nl-NL" sz="4000" dirty="0" smtClean="0"/>
              <a:t> (Fig. 3 &amp; </a:t>
            </a:r>
            <a:r>
              <a:rPr lang="nl-NL" sz="4000" dirty="0" err="1" smtClean="0"/>
              <a:t>Berx</a:t>
            </a:r>
            <a:r>
              <a:rPr lang="nl-NL" sz="4000" dirty="0" smtClean="0"/>
              <a:t>, 2009); </a:t>
            </a:r>
            <a:r>
              <a:rPr lang="nl-NL" sz="4000" dirty="0" err="1" smtClean="0"/>
              <a:t>both</a:t>
            </a:r>
            <a:r>
              <a:rPr lang="nl-NL" sz="4000" dirty="0" smtClean="0"/>
              <a:t> ~</a:t>
            </a:r>
            <a:r>
              <a:rPr lang="nl-NL" sz="4000" dirty="0" err="1" smtClean="0"/>
              <a:t>early</a:t>
            </a:r>
            <a:r>
              <a:rPr lang="nl-NL" sz="4000" dirty="0" smtClean="0"/>
              <a:t> Dec. </a:t>
            </a:r>
          </a:p>
          <a:p>
            <a:r>
              <a:rPr lang="nl-NL" sz="4000" dirty="0" smtClean="0"/>
              <a:t>2) High </a:t>
            </a:r>
            <a:r>
              <a:rPr lang="nl-NL" sz="4000" dirty="0" err="1" smtClean="0"/>
              <a:t>vertical</a:t>
            </a:r>
            <a:r>
              <a:rPr lang="nl-NL" sz="4000" dirty="0" smtClean="0"/>
              <a:t> </a:t>
            </a:r>
            <a:r>
              <a:rPr lang="nl-NL" sz="4000" dirty="0" err="1" smtClean="0"/>
              <a:t>velocities</a:t>
            </a:r>
            <a:r>
              <a:rPr lang="nl-NL" sz="4000" dirty="0" smtClean="0"/>
              <a:t> (&gt;30 cm/s, </a:t>
            </a:r>
            <a:r>
              <a:rPr lang="nl-NL" sz="4000" dirty="0" err="1" smtClean="0"/>
              <a:t>not</a:t>
            </a:r>
            <a:r>
              <a:rPr lang="nl-NL" sz="4000" dirty="0" smtClean="0"/>
              <a:t> </a:t>
            </a:r>
            <a:r>
              <a:rPr lang="nl-NL" sz="4000" dirty="0" err="1" smtClean="0"/>
              <a:t>shown</a:t>
            </a:r>
            <a:r>
              <a:rPr lang="nl-NL" sz="4000" dirty="0" smtClean="0"/>
              <a:t>) in the </a:t>
            </a:r>
            <a:r>
              <a:rPr lang="nl-NL" sz="4000" dirty="0" err="1" smtClean="0"/>
              <a:t>bubble</a:t>
            </a:r>
            <a:r>
              <a:rPr lang="nl-NL" sz="4000" dirty="0" smtClean="0"/>
              <a:t> momentum plume </a:t>
            </a:r>
            <a:r>
              <a:rPr lang="nl-NL" sz="4000" dirty="0" err="1" smtClean="0"/>
              <a:t>likely</a:t>
            </a:r>
            <a:r>
              <a:rPr lang="nl-NL" sz="4000" dirty="0" smtClean="0"/>
              <a:t> </a:t>
            </a:r>
            <a:r>
              <a:rPr lang="nl-NL" sz="4000" dirty="0" err="1" smtClean="0"/>
              <a:t>cause</a:t>
            </a:r>
            <a:r>
              <a:rPr lang="nl-NL" sz="4000" dirty="0" smtClean="0"/>
              <a:t> turbulent </a:t>
            </a:r>
            <a:r>
              <a:rPr lang="nl-NL" sz="4000" dirty="0" err="1" smtClean="0"/>
              <a:t>mixing</a:t>
            </a:r>
            <a:r>
              <a:rPr lang="nl-NL" sz="4000" dirty="0" smtClean="0"/>
              <a:t> </a:t>
            </a:r>
            <a:r>
              <a:rPr lang="nl-NL" sz="4000" dirty="0" err="1" smtClean="0"/>
              <a:t>and</a:t>
            </a:r>
            <a:r>
              <a:rPr lang="nl-NL" sz="4000" dirty="0" smtClean="0"/>
              <a:t> </a:t>
            </a:r>
            <a:r>
              <a:rPr lang="nl-NL" sz="4000" dirty="0" err="1" smtClean="0"/>
              <a:t>entrainment</a:t>
            </a:r>
            <a:r>
              <a:rPr lang="nl-NL" sz="4000" dirty="0" smtClean="0"/>
              <a:t> </a:t>
            </a:r>
            <a:r>
              <a:rPr lang="nl-NL" sz="4000" dirty="0" err="1" smtClean="0"/>
              <a:t>and</a:t>
            </a:r>
            <a:r>
              <a:rPr lang="nl-NL" sz="4000" dirty="0" smtClean="0"/>
              <a:t> lead </a:t>
            </a:r>
            <a:r>
              <a:rPr lang="nl-NL" sz="4000" dirty="0" err="1" smtClean="0"/>
              <a:t>to</a:t>
            </a:r>
            <a:r>
              <a:rPr lang="nl-NL" sz="4000" dirty="0" smtClean="0"/>
              <a:t> </a:t>
            </a:r>
            <a:r>
              <a:rPr lang="nl-NL" sz="4000" dirty="0" err="1" smtClean="0"/>
              <a:t>an</a:t>
            </a:r>
            <a:r>
              <a:rPr lang="nl-NL" sz="4000" dirty="0" smtClean="0"/>
              <a:t> </a:t>
            </a:r>
            <a:r>
              <a:rPr lang="nl-NL" sz="4000" dirty="0" err="1" smtClean="0"/>
              <a:t>early</a:t>
            </a:r>
            <a:r>
              <a:rPr lang="nl-NL" sz="4000" dirty="0" smtClean="0"/>
              <a:t> breakdown.</a:t>
            </a:r>
          </a:p>
        </p:txBody>
      </p:sp>
      <p:sp>
        <p:nvSpPr>
          <p:cNvPr id="287" name="TextBox 286"/>
          <p:cNvSpPr txBox="1"/>
          <p:nvPr/>
        </p:nvSpPr>
        <p:spPr>
          <a:xfrm>
            <a:off x="128431" y="41414700"/>
            <a:ext cx="32075593" cy="163121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b="1" dirty="0" err="1" smtClean="0"/>
              <a:t>Literature</a:t>
            </a:r>
            <a:r>
              <a:rPr lang="nl-NL" sz="2000" b="1" dirty="0"/>
              <a:t>:</a:t>
            </a:r>
            <a:endParaRPr lang="nl-NL" sz="2000" b="1" dirty="0" smtClean="0"/>
          </a:p>
          <a:p>
            <a:r>
              <a:rPr lang="en-US" sz="2000" dirty="0" err="1"/>
              <a:t>Berx</a:t>
            </a:r>
            <a:r>
              <a:rPr lang="en-US" sz="2000" dirty="0"/>
              <a:t>, B. &amp; Hughes, S. L</a:t>
            </a:r>
            <a:r>
              <a:rPr lang="en-US" sz="2000" dirty="0" smtClean="0"/>
              <a:t>. (2009) Climatology </a:t>
            </a:r>
            <a:r>
              <a:rPr lang="en-US" sz="2000" dirty="0"/>
              <a:t>of surface and near-bed temperature and salinity on the north-west European continental shelf for </a:t>
            </a:r>
            <a:r>
              <a:rPr lang="en-US" sz="2000" dirty="0" smtClean="0"/>
              <a:t>1971-2000, </a:t>
            </a:r>
            <a:r>
              <a:rPr lang="en-US" sz="2000" i="1" dirty="0" smtClean="0"/>
              <a:t>Continental </a:t>
            </a:r>
            <a:r>
              <a:rPr lang="en-US" sz="2000" i="1" dirty="0"/>
              <a:t>Shelf </a:t>
            </a:r>
            <a:r>
              <a:rPr lang="en-US" sz="2000" i="1" dirty="0" smtClean="0"/>
              <a:t>Research, </a:t>
            </a:r>
            <a:r>
              <a:rPr lang="en-US" sz="2000" i="1" dirty="0"/>
              <a:t>29</a:t>
            </a:r>
            <a:r>
              <a:rPr lang="en-US" sz="2000" dirty="0"/>
              <a:t>, 2286 - 2292</a:t>
            </a:r>
            <a:endParaRPr lang="nl-NL" sz="2000" b="1" dirty="0" smtClean="0"/>
          </a:p>
          <a:p>
            <a:r>
              <a:rPr lang="en-US" sz="2000" dirty="0" err="1"/>
              <a:t>Howarth</a:t>
            </a:r>
            <a:r>
              <a:rPr lang="en-US" sz="2000" dirty="0"/>
              <a:t>, M.; Simpson, J.; </a:t>
            </a:r>
            <a:r>
              <a:rPr lang="en-US" sz="2000" dirty="0" err="1"/>
              <a:t>Sündermann</a:t>
            </a:r>
            <a:r>
              <a:rPr lang="en-US" sz="2000" dirty="0"/>
              <a:t>, J. &amp; van </a:t>
            </a:r>
            <a:r>
              <a:rPr lang="en-US" sz="2000" dirty="0" err="1"/>
              <a:t>Haren</a:t>
            </a:r>
            <a:r>
              <a:rPr lang="en-US" sz="2000" dirty="0"/>
              <a:t>, H</a:t>
            </a:r>
            <a:r>
              <a:rPr lang="en-US" sz="2000" dirty="0" smtClean="0"/>
              <a:t>. (2002) Processes </a:t>
            </a:r>
            <a:r>
              <a:rPr lang="en-US" sz="2000" dirty="0"/>
              <a:t>of Vertical Exchange in Shelf Seas (</a:t>
            </a:r>
            <a:r>
              <a:rPr lang="en-US" sz="2000" dirty="0" smtClean="0"/>
              <a:t>PROVESS), </a:t>
            </a:r>
            <a:r>
              <a:rPr lang="en-US" sz="2000" i="1" dirty="0" smtClean="0"/>
              <a:t>Journal </a:t>
            </a:r>
            <a:r>
              <a:rPr lang="en-US" sz="2000" i="1" dirty="0"/>
              <a:t>of Sea Research</a:t>
            </a:r>
            <a:r>
              <a:rPr lang="en-US" sz="2000" i="1" dirty="0" smtClean="0"/>
              <a:t>, </a:t>
            </a:r>
            <a:r>
              <a:rPr lang="en-US" sz="2000" i="1" dirty="0"/>
              <a:t>47</a:t>
            </a:r>
            <a:r>
              <a:rPr lang="en-US" sz="2000" dirty="0"/>
              <a:t>, 199 - 208</a:t>
            </a:r>
            <a:endParaRPr lang="nl-NL" sz="2000" b="1" dirty="0" smtClean="0"/>
          </a:p>
          <a:p>
            <a:r>
              <a:rPr lang="en-US" sz="2000" b="1" dirty="0" err="1" smtClean="0"/>
              <a:t>Nauw</a:t>
            </a:r>
            <a:r>
              <a:rPr lang="en-US" sz="2000" b="1" dirty="0"/>
              <a:t>, </a:t>
            </a:r>
            <a:r>
              <a:rPr lang="en-US" sz="2000" b="1" dirty="0" smtClean="0"/>
              <a:t>J.J.</a:t>
            </a:r>
            <a:r>
              <a:rPr lang="en-US" sz="2000" dirty="0" smtClean="0"/>
              <a:t>; </a:t>
            </a:r>
            <a:r>
              <a:rPr lang="en-US" sz="2000" dirty="0" err="1"/>
              <a:t>Linke</a:t>
            </a:r>
            <a:r>
              <a:rPr lang="en-US" sz="2000" dirty="0"/>
              <a:t>, P. &amp; </a:t>
            </a:r>
            <a:r>
              <a:rPr lang="en-US" sz="2000" dirty="0" err="1"/>
              <a:t>Leifer</a:t>
            </a:r>
            <a:r>
              <a:rPr lang="en-US" sz="2000" dirty="0"/>
              <a:t>, I</a:t>
            </a:r>
            <a:r>
              <a:rPr lang="en-US" sz="2000" dirty="0" smtClean="0"/>
              <a:t>. (</a:t>
            </a:r>
            <a:r>
              <a:rPr lang="en-US" sz="2000" dirty="0" smtClean="0"/>
              <a:t>2015a) </a:t>
            </a:r>
            <a:r>
              <a:rPr lang="en-US" sz="2000" dirty="0" smtClean="0"/>
              <a:t>Bubble </a:t>
            </a:r>
            <a:r>
              <a:rPr lang="en-US" sz="2000" dirty="0"/>
              <a:t>momentum plume as a mechanism for an early breakdown of the seasonal stratification in the northern North </a:t>
            </a:r>
            <a:r>
              <a:rPr lang="en-US" sz="2000" dirty="0" smtClean="0"/>
              <a:t>Sea, </a:t>
            </a:r>
            <a:r>
              <a:rPr lang="en-US" sz="2000" i="1" dirty="0" smtClean="0"/>
              <a:t>Journal </a:t>
            </a:r>
            <a:r>
              <a:rPr lang="en-US" sz="2000" i="1" dirty="0"/>
              <a:t>of Marine and Petroleum </a:t>
            </a:r>
            <a:r>
              <a:rPr lang="en-US" sz="2000" i="1" dirty="0" smtClean="0"/>
              <a:t>Geology , special issue</a:t>
            </a:r>
            <a:r>
              <a:rPr lang="en-US" sz="2000" dirty="0" smtClean="0"/>
              <a:t> on site </a:t>
            </a:r>
            <a:r>
              <a:rPr lang="en-US" sz="2000" dirty="0" smtClean="0"/>
              <a:t>22/4b</a:t>
            </a:r>
          </a:p>
          <a:p>
            <a:r>
              <a:rPr lang="en-US" sz="2000" b="1" dirty="0" err="1"/>
              <a:t>Nauw</a:t>
            </a:r>
            <a:r>
              <a:rPr lang="en-US" sz="2000" b="1" dirty="0"/>
              <a:t>, J.J.</a:t>
            </a:r>
            <a:r>
              <a:rPr lang="en-US" sz="2000" dirty="0"/>
              <a:t>; de Haas H. &amp; </a:t>
            </a:r>
            <a:r>
              <a:rPr lang="en-US" sz="2000" dirty="0" err="1"/>
              <a:t>Rehder</a:t>
            </a:r>
            <a:r>
              <a:rPr lang="en-US" sz="2000" dirty="0"/>
              <a:t>, G. (2015b) A review of Oceanographic and Meteorological Controls on the Fate of North Sea Methane from a seabed source, </a:t>
            </a:r>
            <a:r>
              <a:rPr lang="en-US" sz="2000" i="1" dirty="0"/>
              <a:t>Journal of Marine and Petroleum Geology, special issue</a:t>
            </a:r>
            <a:r>
              <a:rPr lang="en-US" sz="2000" dirty="0"/>
              <a:t> on </a:t>
            </a:r>
            <a:r>
              <a:rPr lang="en-US" sz="2000"/>
              <a:t>site </a:t>
            </a:r>
            <a:r>
              <a:rPr lang="en-US" sz="2000" smtClean="0"/>
              <a:t>22/4b</a:t>
            </a:r>
            <a:endParaRPr lang="nl-NL" sz="2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ster_A0_portra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poster_A0_portrait</Template>
  <TotalTime>1199</TotalTime>
  <Words>738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poster_A0_portrait</vt:lpstr>
      <vt:lpstr>Bubble momentum plume &amp;  an early breakdown of  the seasonal stratification                published in: Journal of Marine and Petroleum Geology, special issue on site 22/4b (2015)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Janine Nauw</dc:creator>
  <cp:lastModifiedBy>Janine Nauw</cp:lastModifiedBy>
  <cp:revision>54</cp:revision>
  <cp:lastPrinted>2015-08-20T08:42:17Z</cp:lastPrinted>
  <dcterms:created xsi:type="dcterms:W3CDTF">2015-08-19T14:08:29Z</dcterms:created>
  <dcterms:modified xsi:type="dcterms:W3CDTF">2015-08-25T09:40:58Z</dcterms:modified>
</cp:coreProperties>
</file>