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8" r:id="rId2"/>
    <p:sldMasterId id="2147483706" r:id="rId3"/>
  </p:sldMasterIdLst>
  <p:notesMasterIdLst>
    <p:notesMasterId r:id="rId33"/>
  </p:notesMasterIdLst>
  <p:handoutMasterIdLst>
    <p:handoutMasterId r:id="rId34"/>
  </p:handoutMasterIdLst>
  <p:sldIdLst>
    <p:sldId id="663" r:id="rId4"/>
    <p:sldId id="646" r:id="rId5"/>
    <p:sldId id="670" r:id="rId6"/>
    <p:sldId id="673" r:id="rId7"/>
    <p:sldId id="671" r:id="rId8"/>
    <p:sldId id="647" r:id="rId9"/>
    <p:sldId id="650" r:id="rId10"/>
    <p:sldId id="651" r:id="rId11"/>
    <p:sldId id="648" r:id="rId12"/>
    <p:sldId id="649" r:id="rId13"/>
    <p:sldId id="652" r:id="rId14"/>
    <p:sldId id="653" r:id="rId15"/>
    <p:sldId id="654" r:id="rId16"/>
    <p:sldId id="655" r:id="rId17"/>
    <p:sldId id="656" r:id="rId18"/>
    <p:sldId id="657" r:id="rId19"/>
    <p:sldId id="658" r:id="rId20"/>
    <p:sldId id="659" r:id="rId21"/>
    <p:sldId id="660" r:id="rId22"/>
    <p:sldId id="661" r:id="rId23"/>
    <p:sldId id="662" r:id="rId24"/>
    <p:sldId id="664" r:id="rId25"/>
    <p:sldId id="665" r:id="rId26"/>
    <p:sldId id="667" r:id="rId27"/>
    <p:sldId id="668" r:id="rId28"/>
    <p:sldId id="675" r:id="rId29"/>
    <p:sldId id="669" r:id="rId30"/>
    <p:sldId id="666" r:id="rId31"/>
    <p:sldId id="674" r:id="rId32"/>
  </p:sldIdLst>
  <p:sldSz cx="9144000" cy="6858000" type="screen4x3"/>
  <p:notesSz cx="6858000" cy="9144000"/>
  <p:defaultTextStyle>
    <a:defPPr>
      <a:defRPr lang="de-DE"/>
    </a:defPPr>
    <a:lvl1pPr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mbria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mbria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mbria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mbria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mbria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ambria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ambria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ambria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ambri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CC"/>
    <a:srgbClr val="008000"/>
    <a:srgbClr val="41969D"/>
    <a:srgbClr val="000000"/>
    <a:srgbClr val="66CCFF"/>
    <a:srgbClr val="0033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739" autoAdjust="0"/>
    <p:restoredTop sz="99856" autoAdjust="0"/>
  </p:normalViewPr>
  <p:slideViewPr>
    <p:cSldViewPr>
      <p:cViewPr varScale="1">
        <p:scale>
          <a:sx n="92" d="100"/>
          <a:sy n="92" d="100"/>
        </p:scale>
        <p:origin x="-1224" y="-102"/>
      </p:cViewPr>
      <p:guideLst>
        <p:guide orient="horz" pos="2523"/>
        <p:guide pos="3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16296A18-08EC-472E-868B-A93AE67B196A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655001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126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Textmasterformate durch Klicken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1226E845-07CA-4644-8373-8F5F9046541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6195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FC53E78-D515-403C-BCA8-1C38647238D4}" type="slidenum">
              <a:rPr lang="de-DE" altLang="de-DE" smtClean="0"/>
              <a:pPr algn="r" eaLnBrk="1" hangingPunct="1">
                <a:spcBef>
                  <a:spcPct val="0"/>
                </a:spcBef>
              </a:pPr>
              <a:t>1</a:t>
            </a:fld>
            <a:endParaRPr lang="de-DE" altLang="de-DE" smtClean="0"/>
          </a:p>
        </p:txBody>
      </p:sp>
      <p:sp>
        <p:nvSpPr>
          <p:cNvPr id="115715" name="Rectangle 7"/>
          <p:cNvSpPr txBox="1">
            <a:spLocks noGrp="1"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605CE21-A7AE-4696-9FCF-7604CC003908}" type="slidenum">
              <a:rPr lang="de-DE" altLang="de-DE">
                <a:solidFill>
                  <a:srgbClr val="3333FF"/>
                </a:solidFill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de-DE" altLang="de-DE">
              <a:solidFill>
                <a:srgbClr val="3333FF"/>
              </a:solidFill>
            </a:endParaRPr>
          </a:p>
        </p:txBody>
      </p:sp>
      <p:sp>
        <p:nvSpPr>
          <p:cNvPr id="1157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8825" cy="3427413"/>
          </a:xfrm>
          <a:ln/>
        </p:spPr>
      </p:sp>
      <p:sp>
        <p:nvSpPr>
          <p:cNvPr id="1157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1813"/>
            <a:ext cx="5484812" cy="4116387"/>
          </a:xfrm>
          <a:noFill/>
        </p:spPr>
        <p:txBody>
          <a:bodyPr lIns="91427" tIns="45714" rIns="91427" bIns="45714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1CB38AF-D5AB-4603-B5CF-3C49B2D1106A}" type="slidenum">
              <a:rPr lang="de-DE" altLang="de-DE" smtClean="0"/>
              <a:pPr algn="r" eaLnBrk="1" hangingPunct="1">
                <a:spcBef>
                  <a:spcPct val="0"/>
                </a:spcBef>
              </a:pPr>
              <a:t>3</a:t>
            </a:fld>
            <a:endParaRPr lang="de-DE" altLang="de-DE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FC53E78-D515-403C-BCA8-1C38647238D4}" type="slidenum">
              <a:rPr lang="de-DE" altLang="de-DE" smtClean="0"/>
              <a:pPr algn="r" eaLnBrk="1" hangingPunct="1">
                <a:spcBef>
                  <a:spcPct val="0"/>
                </a:spcBef>
              </a:pPr>
              <a:t>4</a:t>
            </a:fld>
            <a:endParaRPr lang="de-DE" altLang="de-DE" smtClean="0"/>
          </a:p>
        </p:txBody>
      </p:sp>
      <p:sp>
        <p:nvSpPr>
          <p:cNvPr id="115715" name="Rectangle 7"/>
          <p:cNvSpPr txBox="1">
            <a:spLocks noGrp="1"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605CE21-A7AE-4696-9FCF-7604CC003908}" type="slidenum">
              <a:rPr lang="de-DE" altLang="de-DE">
                <a:solidFill>
                  <a:srgbClr val="3333FF"/>
                </a:solidFill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de-DE" altLang="de-DE">
              <a:solidFill>
                <a:srgbClr val="3333FF"/>
              </a:solidFill>
            </a:endParaRPr>
          </a:p>
        </p:txBody>
      </p:sp>
      <p:sp>
        <p:nvSpPr>
          <p:cNvPr id="1157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8825" cy="3427413"/>
          </a:xfrm>
          <a:ln/>
        </p:spPr>
      </p:sp>
      <p:sp>
        <p:nvSpPr>
          <p:cNvPr id="1157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1813"/>
            <a:ext cx="5484812" cy="4116387"/>
          </a:xfrm>
          <a:noFill/>
        </p:spPr>
        <p:txBody>
          <a:bodyPr lIns="91427" tIns="45714" rIns="91427" bIns="45714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FC53E78-D515-403C-BCA8-1C38647238D4}" type="slidenum">
              <a:rPr lang="de-DE" altLang="de-DE" smtClean="0"/>
              <a:pPr algn="r" eaLnBrk="1" hangingPunct="1">
                <a:spcBef>
                  <a:spcPct val="0"/>
                </a:spcBef>
              </a:pPr>
              <a:t>5</a:t>
            </a:fld>
            <a:endParaRPr lang="de-DE" altLang="de-DE" smtClean="0"/>
          </a:p>
        </p:txBody>
      </p:sp>
      <p:sp>
        <p:nvSpPr>
          <p:cNvPr id="115715" name="Rectangle 7"/>
          <p:cNvSpPr txBox="1">
            <a:spLocks noGrp="1"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605CE21-A7AE-4696-9FCF-7604CC003908}" type="slidenum">
              <a:rPr lang="de-DE" altLang="de-DE">
                <a:solidFill>
                  <a:srgbClr val="3333FF"/>
                </a:solidFill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de-DE" altLang="de-DE">
              <a:solidFill>
                <a:srgbClr val="3333FF"/>
              </a:solidFill>
            </a:endParaRPr>
          </a:p>
        </p:txBody>
      </p:sp>
      <p:sp>
        <p:nvSpPr>
          <p:cNvPr id="1157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8825" cy="3427413"/>
          </a:xfrm>
          <a:ln/>
        </p:spPr>
      </p:sp>
      <p:sp>
        <p:nvSpPr>
          <p:cNvPr id="1157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1813"/>
            <a:ext cx="5484812" cy="4116387"/>
          </a:xfrm>
          <a:noFill/>
        </p:spPr>
        <p:txBody>
          <a:bodyPr lIns="91427" tIns="45714" rIns="91427" bIns="45714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C3033D0-754F-475B-BEF8-23E358420C9C}" type="slidenum">
              <a:rPr lang="de-DE" altLang="de-DE" smtClean="0"/>
              <a:pPr algn="r" eaLnBrk="1" hangingPunct="1">
                <a:spcBef>
                  <a:spcPct val="0"/>
                </a:spcBef>
              </a:pPr>
              <a:t>29</a:t>
            </a:fld>
            <a:endParaRPr lang="de-DE" altLang="de-DE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95C28-582F-494A-A3C1-94AF94C6417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18254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7D061-1D62-438E-99B2-77CEEFB763A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42933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CA1AE-003D-429A-9BBE-82B0ACFF1B7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42670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C3724-9BD1-4530-8E8A-A6DBA7801679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42997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A818F-348C-471E-B1EB-513A34514251}" type="datetimeFigureOut">
              <a:rPr lang="de-DE" smtClean="0"/>
              <a:t>01.09.2015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2E1A-ED50-4DBF-B40F-8D12AE2B7E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9062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A818F-348C-471E-B1EB-513A34514251}" type="datetimeFigureOut">
              <a:rPr lang="de-DE" smtClean="0"/>
              <a:t>01.09.2015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2E1A-ED50-4DBF-B40F-8D12AE2B7E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0574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A818F-348C-471E-B1EB-513A34514251}" type="datetimeFigureOut">
              <a:rPr lang="de-DE" smtClean="0"/>
              <a:t>01.09.2015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2E1A-ED50-4DBF-B40F-8D12AE2B7E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8376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A818F-348C-471E-B1EB-513A34514251}" type="datetimeFigureOut">
              <a:rPr lang="de-DE" smtClean="0"/>
              <a:t>01.09.2015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2E1A-ED50-4DBF-B40F-8D12AE2B7E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906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A818F-348C-471E-B1EB-513A34514251}" type="datetimeFigureOut">
              <a:rPr lang="de-DE" smtClean="0"/>
              <a:t>01.09.2015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2E1A-ED50-4DBF-B40F-8D12AE2B7E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3192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A818F-348C-471E-B1EB-513A34514251}" type="datetimeFigureOut">
              <a:rPr lang="de-DE" smtClean="0"/>
              <a:t>01.09.2015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2E1A-ED50-4DBF-B40F-8D12AE2B7E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2443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A818F-348C-471E-B1EB-513A34514251}" type="datetimeFigureOut">
              <a:rPr lang="de-DE" smtClean="0"/>
              <a:t>01.09.2015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2E1A-ED50-4DBF-B40F-8D12AE2B7E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7609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B56AC-6A84-499F-AC58-B429590BAA5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022980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A818F-348C-471E-B1EB-513A34514251}" type="datetimeFigureOut">
              <a:rPr lang="de-DE" smtClean="0"/>
              <a:t>01.09.2015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2E1A-ED50-4DBF-B40F-8D12AE2B7E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9259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A818F-348C-471E-B1EB-513A34514251}" type="datetimeFigureOut">
              <a:rPr lang="de-DE" smtClean="0"/>
              <a:t>01.09.2015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2E1A-ED50-4DBF-B40F-8D12AE2B7E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4148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A818F-348C-471E-B1EB-513A34514251}" type="datetimeFigureOut">
              <a:rPr lang="de-DE" smtClean="0"/>
              <a:t>01.09.2015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2E1A-ED50-4DBF-B40F-8D12AE2B7E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62066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A818F-348C-471E-B1EB-513A34514251}" type="datetimeFigureOut">
              <a:rPr lang="de-DE" smtClean="0"/>
              <a:t>01.09.2015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2E1A-ED50-4DBF-B40F-8D12AE2B7E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1054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039E1-D353-443A-88EC-267FDC707308}" type="datetimeFigureOut">
              <a:rPr lang="de-DE" smtClean="0"/>
              <a:t>01.09.2015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7507-22E2-465C-A449-EEB62626B1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77230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039E1-D353-443A-88EC-267FDC707308}" type="datetimeFigureOut">
              <a:rPr lang="de-DE" smtClean="0"/>
              <a:t>01.09.2015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7507-22E2-465C-A449-EEB62626B1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70615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039E1-D353-443A-88EC-267FDC707308}" type="datetimeFigureOut">
              <a:rPr lang="de-DE" smtClean="0"/>
              <a:t>01.09.2015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7507-22E2-465C-A449-EEB62626B1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47298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039E1-D353-443A-88EC-267FDC707308}" type="datetimeFigureOut">
              <a:rPr lang="de-DE" smtClean="0"/>
              <a:t>01.09.2015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7507-22E2-465C-A449-EEB62626B1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5855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039E1-D353-443A-88EC-267FDC707308}" type="datetimeFigureOut">
              <a:rPr lang="de-DE" smtClean="0"/>
              <a:t>01.09.2015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7507-22E2-465C-A449-EEB62626B1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28418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039E1-D353-443A-88EC-267FDC707308}" type="datetimeFigureOut">
              <a:rPr lang="de-DE" smtClean="0"/>
              <a:t>01.09.2015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7507-22E2-465C-A449-EEB62626B1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444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B465C-AB08-4A00-872B-DBBE5201947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158463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039E1-D353-443A-88EC-267FDC707308}" type="datetimeFigureOut">
              <a:rPr lang="de-DE" smtClean="0"/>
              <a:t>01.09.2015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7507-22E2-465C-A449-EEB62626B1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03376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039E1-D353-443A-88EC-267FDC707308}" type="datetimeFigureOut">
              <a:rPr lang="de-DE" smtClean="0"/>
              <a:t>01.09.2015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7507-22E2-465C-A449-EEB62626B1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60143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039E1-D353-443A-88EC-267FDC707308}" type="datetimeFigureOut">
              <a:rPr lang="de-DE" smtClean="0"/>
              <a:t>01.09.2015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7507-22E2-465C-A449-EEB62626B1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22785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039E1-D353-443A-88EC-267FDC707308}" type="datetimeFigureOut">
              <a:rPr lang="de-DE" smtClean="0"/>
              <a:t>01.09.2015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7507-22E2-465C-A449-EEB62626B1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1003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039E1-D353-443A-88EC-267FDC707308}" type="datetimeFigureOut">
              <a:rPr lang="de-DE" smtClean="0"/>
              <a:t>01.09.2015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7507-22E2-465C-A449-EEB62626B1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4189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4205D-D757-4A41-98B8-D97F8A87F2A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39559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03599-FF45-418B-8343-CC9154C9921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14005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FAB4E-8486-43F8-96B9-49968C2DC1F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1894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5537" y="637879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8C341-22B9-44DB-9548-CC3F0F6EDAB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2195513" y="6237288"/>
            <a:ext cx="914400" cy="914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5436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0CD56-2672-4DAA-B97A-639E8D6EDAA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32730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D2B07-2A97-4B06-9E7A-69AC4683DDA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9608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+mn-lt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fld id="{AC1C3724-9BD1-4530-8E8A-A6DBA780167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70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A818F-348C-471E-B1EB-513A34514251}" type="datetimeFigureOut">
              <a:rPr lang="de-DE" smtClean="0"/>
              <a:t>01.09.2015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E2E1A-ED50-4DBF-B40F-8D12AE2B7E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081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039E1-D353-443A-88EC-267FDC707308}" type="datetimeFigureOut">
              <a:rPr lang="de-DE" smtClean="0"/>
              <a:t>01.09.2015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27507-22E2-465C-A449-EEB62626B1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3453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30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42.xml"/><Relationship Id="rId7" Type="http://schemas.openxmlformats.org/officeDocument/2006/relationships/image" Target="../media/image42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45.xml"/><Relationship Id="rId7" Type="http://schemas.openxmlformats.org/officeDocument/2006/relationships/image" Target="../media/image44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41.png"/><Relationship Id="rId5" Type="http://schemas.openxmlformats.org/officeDocument/2006/relationships/image" Target="../media/image43.pn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tags" Target="../tags/tag48.xml"/><Relationship Id="rId7" Type="http://schemas.openxmlformats.org/officeDocument/2006/relationships/image" Target="../media/image46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41.png"/><Relationship Id="rId5" Type="http://schemas.openxmlformats.org/officeDocument/2006/relationships/image" Target="../media/image45.png"/><Relationship Id="rId4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51.xml"/><Relationship Id="rId7" Type="http://schemas.openxmlformats.org/officeDocument/2006/relationships/image" Target="../media/image49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48.png"/><Relationship Id="rId5" Type="http://schemas.openxmlformats.org/officeDocument/2006/relationships/image" Target="../media/image45.png"/><Relationship Id="rId4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tags" Target="../tags/tag54.xml"/><Relationship Id="rId7" Type="http://schemas.openxmlformats.org/officeDocument/2006/relationships/image" Target="../media/image52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tags" Target="../tags/tag57.xml"/><Relationship Id="rId7" Type="http://schemas.openxmlformats.org/officeDocument/2006/relationships/image" Target="../media/image52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tags" Target="../tags/tag60.xml"/><Relationship Id="rId7" Type="http://schemas.openxmlformats.org/officeDocument/2006/relationships/image" Target="../media/image58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gif"/><Relationship Id="rId11" Type="http://schemas.openxmlformats.org/officeDocument/2006/relationships/image" Target="../media/image72.png"/><Relationship Id="rId5" Type="http://schemas.openxmlformats.org/officeDocument/2006/relationships/image" Target="../media/image66.wmf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tags" Target="../tags/tag66.xml"/><Relationship Id="rId7" Type="http://schemas.openxmlformats.org/officeDocument/2006/relationships/image" Target="../media/image75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image" Target="../media/image77.wmf"/><Relationship Id="rId7" Type="http://schemas.openxmlformats.org/officeDocument/2006/relationships/image" Target="../media/image8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wmf"/><Relationship Id="rId10" Type="http://schemas.openxmlformats.org/officeDocument/2006/relationships/image" Target="../media/image84.wmf"/><Relationship Id="rId4" Type="http://schemas.openxmlformats.org/officeDocument/2006/relationships/image" Target="../media/image78.png"/><Relationship Id="rId9" Type="http://schemas.openxmlformats.org/officeDocument/2006/relationships/image" Target="../media/image8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6.xml"/><Relationship Id="rId7" Type="http://schemas.openxmlformats.org/officeDocument/2006/relationships/image" Target="../media/image10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tags" Target="../tags/tag9.xml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15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1.png"/><Relationship Id="rId5" Type="http://schemas.openxmlformats.org/officeDocument/2006/relationships/tags" Target="../tags/tag11.xml"/><Relationship Id="rId10" Type="http://schemas.openxmlformats.org/officeDocument/2006/relationships/image" Target="../media/image10.png"/><Relationship Id="rId4" Type="http://schemas.openxmlformats.org/officeDocument/2006/relationships/tags" Target="../tags/tag10.xml"/><Relationship Id="rId9" Type="http://schemas.openxmlformats.org/officeDocument/2006/relationships/image" Target="../media/image14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4.xml"/><Relationship Id="rId7" Type="http://schemas.openxmlformats.org/officeDocument/2006/relationships/image" Target="../media/image9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1.png"/><Relationship Id="rId4" Type="http://schemas.openxmlformats.org/officeDocument/2006/relationships/tags" Target="../tags/tag15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18.xml"/><Relationship Id="rId7" Type="http://schemas.openxmlformats.org/officeDocument/2006/relationships/image" Target="../media/image20.png"/><Relationship Id="rId12" Type="http://schemas.openxmlformats.org/officeDocument/2006/relationships/image" Target="../media/image15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1.png"/><Relationship Id="rId5" Type="http://schemas.openxmlformats.org/officeDocument/2006/relationships/tags" Target="../tags/tag20.xml"/><Relationship Id="rId10" Type="http://schemas.openxmlformats.org/officeDocument/2006/relationships/image" Target="../media/image10.png"/><Relationship Id="rId4" Type="http://schemas.openxmlformats.org/officeDocument/2006/relationships/tags" Target="../tags/tag19.xml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23.xml"/><Relationship Id="rId7" Type="http://schemas.openxmlformats.org/officeDocument/2006/relationships/image" Target="../media/image23.png"/><Relationship Id="rId12" Type="http://schemas.openxmlformats.org/officeDocument/2006/relationships/image" Target="../media/image15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1.png"/><Relationship Id="rId5" Type="http://schemas.openxmlformats.org/officeDocument/2006/relationships/tags" Target="../tags/tag25.xml"/><Relationship Id="rId10" Type="http://schemas.openxmlformats.org/officeDocument/2006/relationships/image" Target="../media/image10.png"/><Relationship Id="rId4" Type="http://schemas.openxmlformats.org/officeDocument/2006/relationships/tags" Target="../tags/tag24.xml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2284391" y="1135855"/>
            <a:ext cx="496887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000" b="0">
              <a:solidFill>
                <a:srgbClr val="3333FF"/>
              </a:solidFill>
            </a:endParaRPr>
          </a:p>
        </p:txBody>
      </p:sp>
      <p:sp>
        <p:nvSpPr>
          <p:cNvPr id="16394" name="Text Box 16"/>
          <p:cNvSpPr txBox="1">
            <a:spLocks noChangeArrowheads="1"/>
          </p:cNvSpPr>
          <p:nvPr/>
        </p:nvSpPr>
        <p:spPr bwMode="auto">
          <a:xfrm>
            <a:off x="6915583" y="5168900"/>
            <a:ext cx="454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1600" b="0">
                <a:solidFill>
                  <a:schemeClr val="bg1"/>
                </a:solidFill>
                <a:latin typeface="Tahoma" pitchFamily="34" charset="0"/>
              </a:rPr>
              <a:t>Pol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98773" y="5704155"/>
            <a:ext cx="61214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 b="0" dirty="0">
                <a:solidFill>
                  <a:srgbClr val="008000"/>
                </a:solidFill>
                <a:latin typeface="+mj-lt"/>
                <a:cs typeface="Times New Roman" pitchFamily="18" charset="0"/>
              </a:rPr>
              <a:t>Dirk </a:t>
            </a:r>
            <a:r>
              <a:rPr lang="de-DE" altLang="de-DE" sz="1600" b="0" dirty="0" smtClean="0">
                <a:solidFill>
                  <a:srgbClr val="008000"/>
                </a:solidFill>
                <a:latin typeface="+mj-lt"/>
                <a:cs typeface="Times New Roman" pitchFamily="18" charset="0"/>
              </a:rPr>
              <a:t>Olbers </a:t>
            </a:r>
            <a:r>
              <a:rPr lang="de-DE" altLang="de-DE" sz="1600" b="0" dirty="0" err="1" smtClean="0">
                <a:solidFill>
                  <a:srgbClr val="008000"/>
                </a:solidFill>
                <a:latin typeface="+mj-lt"/>
                <a:cs typeface="Times New Roman" pitchFamily="18" charset="0"/>
              </a:rPr>
              <a:t>and</a:t>
            </a:r>
            <a:r>
              <a:rPr lang="de-DE" altLang="de-DE" sz="1600" b="0" dirty="0" smtClean="0">
                <a:solidFill>
                  <a:srgbClr val="008000"/>
                </a:solidFill>
                <a:latin typeface="+mj-lt"/>
                <a:cs typeface="Times New Roman" pitchFamily="18" charset="0"/>
              </a:rPr>
              <a:t> Carsten Eden </a:t>
            </a:r>
            <a:endParaRPr lang="de-DE" altLang="de-DE" sz="1600" b="0" dirty="0">
              <a:solidFill>
                <a:srgbClr val="008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0" name="Bild 11" descr="Logo_AWI_RG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73" y="6192822"/>
            <a:ext cx="26225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496" y="6197721"/>
            <a:ext cx="1517333" cy="470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-36512" y="-27384"/>
            <a:ext cx="9180512" cy="1077218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b="0" dirty="0" smtClean="0">
                <a:solidFill>
                  <a:schemeClr val="bg1"/>
                </a:solidFill>
                <a:latin typeface="+mj-lt"/>
              </a:rPr>
              <a:t>Wave-mean flow interaction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b="0" dirty="0" smtClean="0">
                <a:solidFill>
                  <a:schemeClr val="bg1"/>
                </a:solidFill>
                <a:latin typeface="+mj-lt"/>
              </a:rPr>
              <a:t>and IDEMIX</a:t>
            </a:r>
            <a:endParaRPr lang="en-US" altLang="de-DE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1908175" y="2538338"/>
            <a:ext cx="496887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000" b="0">
              <a:solidFill>
                <a:srgbClr val="3333FF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21907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52"/>
          <p:cNvSpPr txBox="1">
            <a:spLocks noChangeArrowheads="1"/>
          </p:cNvSpPr>
          <p:nvPr/>
        </p:nvSpPr>
        <p:spPr bwMode="auto">
          <a:xfrm>
            <a:off x="3995936" y="4576167"/>
            <a:ext cx="4919663" cy="58102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 dirty="0">
                <a:solidFill>
                  <a:schemeClr val="bg1"/>
                </a:solidFill>
              </a:rPr>
              <a:t>IDEMIX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 dirty="0">
                <a:solidFill>
                  <a:schemeClr val="bg1"/>
                </a:solidFill>
              </a:rPr>
              <a:t>Internal </a:t>
            </a:r>
            <a:r>
              <a:rPr lang="de-DE" altLang="de-DE" sz="1600" dirty="0" err="1">
                <a:solidFill>
                  <a:schemeClr val="bg1"/>
                </a:solidFill>
              </a:rPr>
              <a:t>wave</a:t>
            </a:r>
            <a:r>
              <a:rPr lang="de-DE" altLang="de-DE" sz="1600" dirty="0">
                <a:solidFill>
                  <a:schemeClr val="bg1"/>
                </a:solidFill>
              </a:rPr>
              <a:t> Dissipation, </a:t>
            </a:r>
            <a:r>
              <a:rPr lang="de-DE" altLang="de-DE" sz="1600" dirty="0" err="1">
                <a:solidFill>
                  <a:schemeClr val="bg1"/>
                </a:solidFill>
              </a:rPr>
              <a:t>Energetics</a:t>
            </a:r>
            <a:r>
              <a:rPr lang="de-DE" altLang="de-DE" sz="1600" dirty="0">
                <a:solidFill>
                  <a:schemeClr val="bg1"/>
                </a:solidFill>
              </a:rPr>
              <a:t> </a:t>
            </a:r>
            <a:r>
              <a:rPr lang="de-DE" altLang="de-DE" sz="1600" dirty="0" err="1">
                <a:solidFill>
                  <a:schemeClr val="bg1"/>
                </a:solidFill>
              </a:rPr>
              <a:t>and</a:t>
            </a:r>
            <a:r>
              <a:rPr lang="de-DE" altLang="de-DE" sz="1600" dirty="0">
                <a:solidFill>
                  <a:schemeClr val="bg1"/>
                </a:solidFill>
              </a:rPr>
              <a:t> </a:t>
            </a:r>
            <a:r>
              <a:rPr lang="de-DE" altLang="de-DE" sz="1600" dirty="0" err="1">
                <a:solidFill>
                  <a:schemeClr val="bg1"/>
                </a:solidFill>
              </a:rPr>
              <a:t>MIXing</a:t>
            </a:r>
            <a:endParaRPr lang="de-DE" altLang="de-DE" sz="16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5293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21"/>
    </mc:Choice>
    <mc:Fallback>
      <p:transition spd="slow" advTm="35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800" b="0" dirty="0" smtClean="0">
                <a:solidFill>
                  <a:schemeClr val="bg1"/>
                </a:solidFill>
              </a:rPr>
              <a:t>Rays – WKB </a:t>
            </a:r>
            <a:r>
              <a:rPr lang="de-DE" altLang="de-DE" sz="1800" b="0" dirty="0" err="1" smtClean="0">
                <a:solidFill>
                  <a:schemeClr val="bg1"/>
                </a:solidFill>
              </a:rPr>
              <a:t>theory</a:t>
            </a:r>
            <a:r>
              <a:rPr lang="de-DE" altLang="de-DE" sz="1800" b="0" dirty="0" smtClean="0">
                <a:solidFill>
                  <a:schemeClr val="bg1"/>
                </a:solidFill>
              </a:rPr>
              <a:t> </a:t>
            </a:r>
            <a:endParaRPr lang="de-DE" altLang="de-DE" sz="1800" b="0" dirty="0">
              <a:solidFill>
                <a:schemeClr val="bg1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509883"/>
            <a:ext cx="7993508" cy="606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2"/>
          <p:cNvPicPr>
            <a:picLocks noGrp="1" noChangeAspect="1"/>
          </p:cNvPicPr>
          <p:nvPr>
            <p:ph sz="quarter" idx="13"/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005064"/>
            <a:ext cx="146311" cy="21282"/>
          </a:xfrm>
        </p:spPr>
      </p:pic>
      <p:pic>
        <p:nvPicPr>
          <p:cNvPr id="12" name="Grafik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26056"/>
            <a:ext cx="8587026" cy="2690749"/>
          </a:xfrm>
          <a:prstGeom prst="rect">
            <a:avLst/>
          </a:prstGeom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800" b="0" dirty="0" smtClean="0">
                <a:solidFill>
                  <a:schemeClr val="bg1"/>
                </a:solidFill>
              </a:rPr>
              <a:t>Rays – WKB </a:t>
            </a:r>
            <a:r>
              <a:rPr lang="de-DE" altLang="de-DE" sz="1800" b="0" dirty="0" err="1" smtClean="0">
                <a:solidFill>
                  <a:schemeClr val="bg1"/>
                </a:solidFill>
              </a:rPr>
              <a:t>theory</a:t>
            </a:r>
            <a:r>
              <a:rPr lang="de-DE" altLang="de-DE" sz="1800" b="0" dirty="0" smtClean="0">
                <a:solidFill>
                  <a:schemeClr val="bg1"/>
                </a:solidFill>
              </a:rPr>
              <a:t> </a:t>
            </a:r>
            <a:endParaRPr lang="de-DE" altLang="de-DE" sz="1800" b="0" dirty="0">
              <a:solidFill>
                <a:schemeClr val="bg1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4932039" y="1700808"/>
            <a:ext cx="3904109" cy="720080"/>
          </a:xfrm>
          <a:prstGeom prst="rect">
            <a:avLst/>
          </a:pr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850157" y="3768713"/>
            <a:ext cx="7466259" cy="2643265"/>
            <a:chOff x="850157" y="3768713"/>
            <a:chExt cx="7466259" cy="2643265"/>
          </a:xfrm>
        </p:grpSpPr>
        <p:pic>
          <p:nvPicPr>
            <p:cNvPr id="10" name="Grafik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157" y="3768713"/>
              <a:ext cx="7466259" cy="2566754"/>
            </a:xfrm>
            <a:prstGeom prst="rect">
              <a:avLst/>
            </a:prstGeom>
          </p:spPr>
        </p:pic>
        <p:sp>
          <p:nvSpPr>
            <p:cNvPr id="8" name="Rechteck 7"/>
            <p:cNvSpPr/>
            <p:nvPr/>
          </p:nvSpPr>
          <p:spPr bwMode="auto">
            <a:xfrm>
              <a:off x="3635896" y="5589239"/>
              <a:ext cx="2847228" cy="822739"/>
            </a:xfrm>
            <a:prstGeom prst="rect">
              <a:avLst/>
            </a:prstGeom>
            <a:noFill/>
            <a:ln w="9525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548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800" b="0" dirty="0" smtClean="0">
                <a:solidFill>
                  <a:schemeClr val="bg1"/>
                </a:solidFill>
              </a:rPr>
              <a:t>Radiation </a:t>
            </a:r>
            <a:r>
              <a:rPr lang="de-DE" altLang="de-DE" sz="1800" b="0" dirty="0" err="1" smtClean="0">
                <a:solidFill>
                  <a:schemeClr val="bg1"/>
                </a:solidFill>
              </a:rPr>
              <a:t>balance</a:t>
            </a:r>
            <a:r>
              <a:rPr lang="de-DE" altLang="de-DE" sz="1800" b="0" dirty="0" smtClean="0">
                <a:solidFill>
                  <a:schemeClr val="bg1"/>
                </a:solidFill>
              </a:rPr>
              <a:t> </a:t>
            </a:r>
            <a:r>
              <a:rPr lang="de-DE" altLang="de-DE" sz="1800" b="0" dirty="0" err="1" smtClean="0">
                <a:solidFill>
                  <a:schemeClr val="bg1"/>
                </a:solidFill>
              </a:rPr>
              <a:t>equation</a:t>
            </a:r>
            <a:endParaRPr lang="de-DE" altLang="de-DE" sz="1800" b="0" dirty="0">
              <a:solidFill>
                <a:schemeClr val="bg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620688"/>
            <a:ext cx="8461871" cy="4726642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19" y="5589239"/>
            <a:ext cx="6714223" cy="106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800" b="0" dirty="0" smtClean="0">
                <a:solidFill>
                  <a:schemeClr val="bg1"/>
                </a:solidFill>
              </a:rPr>
              <a:t>Radiation </a:t>
            </a:r>
            <a:r>
              <a:rPr lang="de-DE" altLang="de-DE" sz="1800" b="0" dirty="0" err="1" smtClean="0">
                <a:solidFill>
                  <a:schemeClr val="bg1"/>
                </a:solidFill>
              </a:rPr>
              <a:t>balance</a:t>
            </a:r>
            <a:r>
              <a:rPr lang="de-DE" altLang="de-DE" sz="1800" b="0" dirty="0" smtClean="0">
                <a:solidFill>
                  <a:schemeClr val="bg1"/>
                </a:solidFill>
              </a:rPr>
              <a:t> </a:t>
            </a:r>
            <a:r>
              <a:rPr lang="de-DE" altLang="de-DE" sz="1800" b="0" dirty="0" err="1" smtClean="0">
                <a:solidFill>
                  <a:schemeClr val="bg1"/>
                </a:solidFill>
              </a:rPr>
              <a:t>equation</a:t>
            </a:r>
            <a:r>
              <a:rPr lang="de-DE" altLang="de-DE" sz="1800" b="0" dirty="0" smtClean="0">
                <a:solidFill>
                  <a:schemeClr val="bg1"/>
                </a:solidFill>
              </a:rPr>
              <a:t> – IDEMIX</a:t>
            </a:r>
            <a:endParaRPr lang="de-DE" altLang="de-DE" sz="1800" b="0" dirty="0">
              <a:solidFill>
                <a:schemeClr val="bg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06" y="1785582"/>
            <a:ext cx="7360502" cy="502779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21" y="548680"/>
            <a:ext cx="6498199" cy="1026022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 bwMode="auto">
          <a:xfrm>
            <a:off x="2123728" y="2060848"/>
            <a:ext cx="5760640" cy="1512168"/>
          </a:xfrm>
          <a:prstGeom prst="rect">
            <a:avLst/>
          </a:pr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94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75" y="692696"/>
            <a:ext cx="7179850" cy="3216629"/>
          </a:xfrm>
          <a:prstGeom prst="rect">
            <a:avLst/>
          </a:prstGeom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800" b="0" dirty="0" smtClean="0">
                <a:solidFill>
                  <a:schemeClr val="bg1"/>
                </a:solidFill>
              </a:rPr>
              <a:t>Radiation </a:t>
            </a:r>
            <a:r>
              <a:rPr lang="de-DE" altLang="de-DE" sz="1800" b="0" dirty="0" err="1" smtClean="0">
                <a:solidFill>
                  <a:schemeClr val="bg1"/>
                </a:solidFill>
              </a:rPr>
              <a:t>balance</a:t>
            </a:r>
            <a:r>
              <a:rPr lang="de-DE" altLang="de-DE" sz="1800" b="0" dirty="0" smtClean="0">
                <a:solidFill>
                  <a:schemeClr val="bg1"/>
                </a:solidFill>
              </a:rPr>
              <a:t> </a:t>
            </a:r>
            <a:r>
              <a:rPr lang="de-DE" altLang="de-DE" sz="1800" b="0" dirty="0" err="1" smtClean="0">
                <a:solidFill>
                  <a:schemeClr val="bg1"/>
                </a:solidFill>
              </a:rPr>
              <a:t>equation</a:t>
            </a:r>
            <a:r>
              <a:rPr lang="de-DE" altLang="de-DE" sz="1800" b="0" dirty="0" smtClean="0">
                <a:solidFill>
                  <a:schemeClr val="bg1"/>
                </a:solidFill>
              </a:rPr>
              <a:t> – IDEMIX</a:t>
            </a:r>
            <a:endParaRPr lang="de-DE" altLang="de-DE" sz="1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94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32" y="692697"/>
            <a:ext cx="7536830" cy="3317609"/>
          </a:xfrm>
          <a:prstGeom prst="rect">
            <a:avLst/>
          </a:prstGeom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800" b="0" dirty="0" smtClean="0">
                <a:solidFill>
                  <a:schemeClr val="bg1"/>
                </a:solidFill>
              </a:rPr>
              <a:t>Radiation </a:t>
            </a:r>
            <a:r>
              <a:rPr lang="de-DE" altLang="de-DE" sz="1800" b="0" dirty="0" err="1" smtClean="0">
                <a:solidFill>
                  <a:schemeClr val="bg1"/>
                </a:solidFill>
              </a:rPr>
              <a:t>balance</a:t>
            </a:r>
            <a:r>
              <a:rPr lang="de-DE" altLang="de-DE" sz="1800" b="0" dirty="0" smtClean="0">
                <a:solidFill>
                  <a:schemeClr val="bg1"/>
                </a:solidFill>
              </a:rPr>
              <a:t> </a:t>
            </a:r>
            <a:r>
              <a:rPr lang="de-DE" altLang="de-DE" sz="1800" b="0" dirty="0" err="1" smtClean="0">
                <a:solidFill>
                  <a:schemeClr val="bg1"/>
                </a:solidFill>
              </a:rPr>
              <a:t>equation</a:t>
            </a:r>
            <a:r>
              <a:rPr lang="de-DE" altLang="de-DE" sz="1800" b="0" dirty="0" smtClean="0">
                <a:solidFill>
                  <a:schemeClr val="bg1"/>
                </a:solidFill>
              </a:rPr>
              <a:t> – IDEMIX</a:t>
            </a:r>
            <a:endParaRPr lang="de-DE" altLang="de-DE" sz="1800" b="0" dirty="0">
              <a:solidFill>
                <a:schemeClr val="bg1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2339752" y="2636912"/>
            <a:ext cx="5328592" cy="1656184"/>
          </a:xfrm>
          <a:prstGeom prst="rect">
            <a:avLst/>
          </a:pr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26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800" b="0" dirty="0" smtClean="0">
                <a:solidFill>
                  <a:schemeClr val="bg1"/>
                </a:solidFill>
              </a:rPr>
              <a:t>Radiation </a:t>
            </a:r>
            <a:r>
              <a:rPr lang="de-DE" altLang="de-DE" sz="1800" b="0" dirty="0" err="1" smtClean="0">
                <a:solidFill>
                  <a:schemeClr val="bg1"/>
                </a:solidFill>
              </a:rPr>
              <a:t>balance</a:t>
            </a:r>
            <a:r>
              <a:rPr lang="de-DE" altLang="de-DE" sz="1800" b="0" dirty="0" smtClean="0">
                <a:solidFill>
                  <a:schemeClr val="bg1"/>
                </a:solidFill>
              </a:rPr>
              <a:t> </a:t>
            </a:r>
            <a:r>
              <a:rPr lang="de-DE" altLang="de-DE" sz="1800" b="0" dirty="0" err="1" smtClean="0">
                <a:solidFill>
                  <a:schemeClr val="bg1"/>
                </a:solidFill>
              </a:rPr>
              <a:t>equation</a:t>
            </a:r>
            <a:r>
              <a:rPr lang="de-DE" altLang="de-DE" sz="1800" b="0" dirty="0" smtClean="0">
                <a:solidFill>
                  <a:schemeClr val="bg1"/>
                </a:solidFill>
              </a:rPr>
              <a:t> – IDEMIX</a:t>
            </a:r>
            <a:endParaRPr lang="de-DE" altLang="de-DE" sz="1800" b="0" dirty="0">
              <a:solidFill>
                <a:schemeClr val="bg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91" y="674486"/>
            <a:ext cx="6894844" cy="5248324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 bwMode="auto">
          <a:xfrm>
            <a:off x="2724501" y="3316856"/>
            <a:ext cx="5375891" cy="2776439"/>
          </a:xfrm>
          <a:prstGeom prst="rect">
            <a:avLst/>
          </a:pr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659563" y="0"/>
            <a:ext cx="2520950" cy="36671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800" b="0" dirty="0" smtClean="0">
                <a:solidFill>
                  <a:schemeClr val="bg1"/>
                </a:solidFill>
              </a:rPr>
              <a:t>IDEMIX 3</a:t>
            </a:r>
            <a:endParaRPr lang="de-DE" altLang="de-DE" sz="1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75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800" b="0" dirty="0" err="1">
                <a:solidFill>
                  <a:schemeClr val="bg1"/>
                </a:solidFill>
              </a:rPr>
              <a:t>1D</a:t>
            </a:r>
            <a:r>
              <a:rPr lang="en-US" altLang="de-DE" sz="1800" b="0" dirty="0">
                <a:solidFill>
                  <a:schemeClr val="bg1"/>
                </a:solidFill>
              </a:rPr>
              <a:t> example of IDEMIX </a:t>
            </a:r>
            <a:endParaRPr lang="de-DE" altLang="de-DE" sz="1800" b="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48880"/>
            <a:ext cx="4084638" cy="303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Grafik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01008"/>
            <a:ext cx="3637723" cy="1543255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35" y="620688"/>
            <a:ext cx="6830974" cy="1063634"/>
          </a:xfrm>
          <a:prstGeom prst="rect">
            <a:avLst/>
          </a:prstGeom>
        </p:spPr>
      </p:pic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6877050" y="0"/>
            <a:ext cx="2266950" cy="36671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800" b="0" dirty="0" err="1" smtClean="0">
                <a:solidFill>
                  <a:schemeClr val="bg1"/>
                </a:solidFill>
                <a:latin typeface="+mj-lt"/>
              </a:rPr>
              <a:t>no</a:t>
            </a:r>
            <a:r>
              <a:rPr lang="de-DE" altLang="de-DE" sz="1800" b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e-DE" altLang="de-DE" sz="1800" b="0" dirty="0" err="1" smtClean="0">
                <a:solidFill>
                  <a:schemeClr val="bg1"/>
                </a:solidFill>
                <a:latin typeface="+mj-lt"/>
              </a:rPr>
              <a:t>mean</a:t>
            </a:r>
            <a:r>
              <a:rPr lang="de-DE" altLang="de-DE" sz="1800" b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e-DE" altLang="de-DE" sz="1800" b="0" dirty="0" err="1" smtClean="0">
                <a:solidFill>
                  <a:schemeClr val="bg1"/>
                </a:solidFill>
                <a:latin typeface="+mj-lt"/>
              </a:rPr>
              <a:t>flow</a:t>
            </a:r>
            <a:endParaRPr lang="de-DE" altLang="de-DE" sz="1800" b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915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800" b="0" dirty="0" err="1">
                <a:solidFill>
                  <a:schemeClr val="bg1"/>
                </a:solidFill>
              </a:rPr>
              <a:t>1D</a:t>
            </a:r>
            <a:r>
              <a:rPr lang="en-US" altLang="de-DE" sz="1800" b="0" dirty="0">
                <a:solidFill>
                  <a:schemeClr val="bg1"/>
                </a:solidFill>
              </a:rPr>
              <a:t> example of IDEMIX without scattering </a:t>
            </a:r>
            <a:r>
              <a:rPr lang="en-US" altLang="de-DE" sz="1800" b="0" dirty="0" smtClean="0">
                <a:solidFill>
                  <a:schemeClr val="bg1"/>
                </a:solidFill>
              </a:rPr>
              <a:t>and </a:t>
            </a:r>
            <a:r>
              <a:rPr lang="en-US" altLang="de-DE" sz="1800" b="0" dirty="0">
                <a:solidFill>
                  <a:schemeClr val="bg1"/>
                </a:solidFill>
              </a:rPr>
              <a:t>dissipation</a:t>
            </a:r>
            <a:endParaRPr lang="de-DE" altLang="de-DE" sz="1800" b="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649" y="2852936"/>
            <a:ext cx="6411786" cy="3507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93" y="2996952"/>
            <a:ext cx="310982" cy="194516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63885"/>
            <a:ext cx="4234263" cy="227108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35" y="620688"/>
            <a:ext cx="6830974" cy="1063634"/>
          </a:xfrm>
          <a:prstGeom prst="rect">
            <a:avLst/>
          </a:prstGeom>
        </p:spPr>
      </p:pic>
      <p:cxnSp>
        <p:nvCxnSpPr>
          <p:cNvPr id="3" name="Gerade Verbindung 2"/>
          <p:cNvCxnSpPr>
            <a:stCxn id="14" idx="2"/>
          </p:cNvCxnSpPr>
          <p:nvPr/>
        </p:nvCxnSpPr>
        <p:spPr bwMode="auto">
          <a:xfrm flipV="1">
            <a:off x="4572222" y="1152505"/>
            <a:ext cx="431826" cy="53181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8"/>
          <p:cNvCxnSpPr/>
          <p:nvPr/>
        </p:nvCxnSpPr>
        <p:spPr bwMode="auto">
          <a:xfrm flipV="1">
            <a:off x="7452320" y="1123118"/>
            <a:ext cx="431826" cy="53181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6877050" y="0"/>
            <a:ext cx="2266950" cy="36671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800" b="0" dirty="0" err="1" smtClean="0">
                <a:solidFill>
                  <a:schemeClr val="bg1"/>
                </a:solidFill>
                <a:latin typeface="+mj-lt"/>
              </a:rPr>
              <a:t>no</a:t>
            </a:r>
            <a:r>
              <a:rPr lang="de-DE" altLang="de-DE" sz="1800" b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e-DE" altLang="de-DE" sz="1800" b="0" dirty="0" err="1" smtClean="0">
                <a:solidFill>
                  <a:schemeClr val="bg1"/>
                </a:solidFill>
                <a:latin typeface="+mj-lt"/>
              </a:rPr>
              <a:t>mean</a:t>
            </a:r>
            <a:r>
              <a:rPr lang="de-DE" altLang="de-DE" sz="1800" b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e-DE" altLang="de-DE" sz="1800" b="0" dirty="0" err="1" smtClean="0">
                <a:solidFill>
                  <a:schemeClr val="bg1"/>
                </a:solidFill>
                <a:latin typeface="+mj-lt"/>
              </a:rPr>
              <a:t>flow</a:t>
            </a:r>
            <a:endParaRPr lang="de-DE" altLang="de-DE" sz="1800" b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26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35" y="2132856"/>
            <a:ext cx="5007980" cy="253718"/>
          </a:xfrm>
          <a:prstGeom prst="rect">
            <a:avLst/>
          </a:prstGeom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800" b="0" dirty="0" err="1">
                <a:solidFill>
                  <a:schemeClr val="bg1"/>
                </a:solidFill>
              </a:rPr>
              <a:t>1D</a:t>
            </a:r>
            <a:r>
              <a:rPr lang="en-US" altLang="de-DE" sz="1800" b="0" dirty="0">
                <a:solidFill>
                  <a:schemeClr val="bg1"/>
                </a:solidFill>
              </a:rPr>
              <a:t> example of IDEMIX </a:t>
            </a:r>
            <a:r>
              <a:rPr lang="en-US" altLang="de-DE" sz="1800" b="0" dirty="0" smtClean="0">
                <a:solidFill>
                  <a:schemeClr val="bg1"/>
                </a:solidFill>
              </a:rPr>
              <a:t>with </a:t>
            </a:r>
            <a:r>
              <a:rPr lang="en-US" altLang="de-DE" sz="1800" b="0" dirty="0">
                <a:solidFill>
                  <a:schemeClr val="bg1"/>
                </a:solidFill>
              </a:rPr>
              <a:t>scattering </a:t>
            </a:r>
            <a:r>
              <a:rPr lang="en-US" altLang="de-DE" sz="1800" b="0" dirty="0" smtClean="0">
                <a:solidFill>
                  <a:schemeClr val="bg1"/>
                </a:solidFill>
              </a:rPr>
              <a:t>and without dissipation</a:t>
            </a:r>
            <a:endParaRPr lang="de-DE" altLang="de-DE" sz="1800" b="0" dirty="0">
              <a:solidFill>
                <a:schemeClr val="bg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93" y="2996952"/>
            <a:ext cx="310982" cy="1945167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422" y="2852936"/>
            <a:ext cx="6411786" cy="3507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35" y="620688"/>
            <a:ext cx="6830974" cy="1063634"/>
          </a:xfrm>
          <a:prstGeom prst="rect">
            <a:avLst/>
          </a:prstGeom>
        </p:spPr>
      </p:pic>
      <p:cxnSp>
        <p:nvCxnSpPr>
          <p:cNvPr id="8" name="Gerade Verbindung 7"/>
          <p:cNvCxnSpPr/>
          <p:nvPr/>
        </p:nvCxnSpPr>
        <p:spPr bwMode="auto">
          <a:xfrm flipV="1">
            <a:off x="4572222" y="1152505"/>
            <a:ext cx="431826" cy="53181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6877050" y="0"/>
            <a:ext cx="2266950" cy="36671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800" b="0" dirty="0" err="1" smtClean="0">
                <a:solidFill>
                  <a:schemeClr val="bg1"/>
                </a:solidFill>
                <a:latin typeface="+mj-lt"/>
              </a:rPr>
              <a:t>no</a:t>
            </a:r>
            <a:r>
              <a:rPr lang="de-DE" altLang="de-DE" sz="1800" b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e-DE" altLang="de-DE" sz="1800" b="0" dirty="0" err="1" smtClean="0">
                <a:solidFill>
                  <a:schemeClr val="bg1"/>
                </a:solidFill>
                <a:latin typeface="+mj-lt"/>
              </a:rPr>
              <a:t>mean</a:t>
            </a:r>
            <a:r>
              <a:rPr lang="de-DE" altLang="de-DE" sz="1800" b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e-DE" altLang="de-DE" sz="1800" b="0" dirty="0" err="1" smtClean="0">
                <a:solidFill>
                  <a:schemeClr val="bg1"/>
                </a:solidFill>
                <a:latin typeface="+mj-lt"/>
              </a:rPr>
              <a:t>flow</a:t>
            </a:r>
            <a:endParaRPr lang="de-DE" altLang="de-DE" sz="1800" b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665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157192"/>
            <a:ext cx="4634208" cy="130742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69287"/>
            <a:ext cx="6076728" cy="42259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0" y="-26988"/>
            <a:ext cx="9144000" cy="366713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800" b="0">
                <a:solidFill>
                  <a:schemeClr val="bg1"/>
                </a:solidFill>
              </a:rPr>
              <a:t>Energy in the ocean</a:t>
            </a:r>
          </a:p>
        </p:txBody>
      </p:sp>
      <p:sp>
        <p:nvSpPr>
          <p:cNvPr id="12" name="Ellipse 11"/>
          <p:cNvSpPr/>
          <p:nvPr/>
        </p:nvSpPr>
        <p:spPr bwMode="auto">
          <a:xfrm>
            <a:off x="4427984" y="1916832"/>
            <a:ext cx="2088232" cy="582185"/>
          </a:xfrm>
          <a:prstGeom prst="ellipse">
            <a:avLst/>
          </a:prstGeom>
          <a:noFill/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cxnSp>
        <p:nvCxnSpPr>
          <p:cNvPr id="9" name="Gewinkelte Verbindung 8"/>
          <p:cNvCxnSpPr/>
          <p:nvPr/>
        </p:nvCxnSpPr>
        <p:spPr bwMode="auto">
          <a:xfrm rot="10800000" flipV="1">
            <a:off x="4327596" y="1628800"/>
            <a:ext cx="3196732" cy="2448272"/>
          </a:xfrm>
          <a:prstGeom prst="bentConnector3">
            <a:avLst>
              <a:gd name="adj1" fmla="val 109"/>
            </a:avLst>
          </a:prstGeom>
          <a:solidFill>
            <a:schemeClr val="accent1"/>
          </a:solidFill>
          <a:ln w="28575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 Verbindung mit Pfeil 9"/>
          <p:cNvCxnSpPr/>
          <p:nvPr/>
        </p:nvCxnSpPr>
        <p:spPr bwMode="auto">
          <a:xfrm>
            <a:off x="5436096" y="764704"/>
            <a:ext cx="0" cy="144016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rade Verbindung mit Pfeil 12"/>
          <p:cNvCxnSpPr/>
          <p:nvPr/>
        </p:nvCxnSpPr>
        <p:spPr bwMode="auto">
          <a:xfrm flipV="1">
            <a:off x="5868144" y="1543998"/>
            <a:ext cx="1559558" cy="65957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feld 1"/>
          <p:cNvSpPr txBox="1"/>
          <p:nvPr/>
        </p:nvSpPr>
        <p:spPr>
          <a:xfrm>
            <a:off x="4788024" y="395372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00CC"/>
                </a:solidFill>
              </a:rPr>
              <a:t>tides</a:t>
            </a:r>
            <a:r>
              <a:rPr lang="de-DE" dirty="0" smtClean="0">
                <a:solidFill>
                  <a:srgbClr val="0000CC"/>
                </a:solidFill>
              </a:rPr>
              <a:t>, wind</a:t>
            </a:r>
            <a:endParaRPr lang="de-DE" dirty="0">
              <a:solidFill>
                <a:srgbClr val="0000CC"/>
              </a:solidFill>
            </a:endParaRPr>
          </a:p>
        </p:txBody>
      </p:sp>
      <p:cxnSp>
        <p:nvCxnSpPr>
          <p:cNvPr id="15" name="Gerade Verbindung mit Pfeil 14"/>
          <p:cNvCxnSpPr/>
          <p:nvPr/>
        </p:nvCxnSpPr>
        <p:spPr bwMode="auto">
          <a:xfrm flipV="1">
            <a:off x="4101443" y="2276872"/>
            <a:ext cx="914400" cy="165618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mit Pfeil 15"/>
          <p:cNvCxnSpPr/>
          <p:nvPr/>
        </p:nvCxnSpPr>
        <p:spPr bwMode="auto">
          <a:xfrm flipV="1">
            <a:off x="5168243" y="2378224"/>
            <a:ext cx="77961" cy="82809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feld 16"/>
          <p:cNvSpPr txBox="1"/>
          <p:nvPr/>
        </p:nvSpPr>
        <p:spPr>
          <a:xfrm>
            <a:off x="4841478" y="3501008"/>
            <a:ext cx="11892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00CC"/>
                </a:solidFill>
              </a:rPr>
              <a:t>lee</a:t>
            </a:r>
            <a:r>
              <a:rPr lang="de-DE" dirty="0" smtClean="0">
                <a:solidFill>
                  <a:srgbClr val="0000CC"/>
                </a:solidFill>
              </a:rPr>
              <a:t> </a:t>
            </a:r>
            <a:r>
              <a:rPr lang="de-DE" dirty="0" err="1" smtClean="0">
                <a:solidFill>
                  <a:srgbClr val="0000CC"/>
                </a:solidFill>
              </a:rPr>
              <a:t>waves</a:t>
            </a:r>
            <a:endParaRPr lang="de-DE" dirty="0">
              <a:solidFill>
                <a:srgbClr val="0000CC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655596" y="1085669"/>
            <a:ext cx="17212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00CC"/>
                </a:solidFill>
              </a:rPr>
              <a:t>wave</a:t>
            </a:r>
            <a:r>
              <a:rPr lang="de-DE" dirty="0" smtClean="0">
                <a:solidFill>
                  <a:srgbClr val="0000CC"/>
                </a:solidFill>
              </a:rPr>
              <a:t> </a:t>
            </a:r>
            <a:r>
              <a:rPr lang="de-DE" dirty="0" err="1" smtClean="0">
                <a:solidFill>
                  <a:srgbClr val="0000CC"/>
                </a:solidFill>
              </a:rPr>
              <a:t>breaking</a:t>
            </a:r>
            <a:endParaRPr lang="de-DE" dirty="0">
              <a:solidFill>
                <a:srgbClr val="0000CC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524081" y="3569016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00CC"/>
                </a:solidFill>
              </a:rPr>
              <a:t>mixing</a:t>
            </a:r>
            <a:endParaRPr lang="de-DE" dirty="0">
              <a:solidFill>
                <a:srgbClr val="0000CC"/>
              </a:solidFill>
            </a:endParaRPr>
          </a:p>
        </p:txBody>
      </p:sp>
      <p:cxnSp>
        <p:nvCxnSpPr>
          <p:cNvPr id="18" name="Gerade Verbindung mit Pfeil 17"/>
          <p:cNvCxnSpPr/>
          <p:nvPr/>
        </p:nvCxnSpPr>
        <p:spPr bwMode="auto">
          <a:xfrm flipH="1">
            <a:off x="3923928" y="2256549"/>
            <a:ext cx="917550" cy="15934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mit Pfeil 18"/>
          <p:cNvCxnSpPr/>
          <p:nvPr/>
        </p:nvCxnSpPr>
        <p:spPr bwMode="auto">
          <a:xfrm flipH="1">
            <a:off x="5320297" y="2327540"/>
            <a:ext cx="69487" cy="92946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feld 22"/>
          <p:cNvSpPr txBox="1"/>
          <p:nvPr/>
        </p:nvSpPr>
        <p:spPr>
          <a:xfrm>
            <a:off x="395536" y="2149335"/>
            <a:ext cx="19457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WKB </a:t>
            </a:r>
          </a:p>
          <a:p>
            <a:r>
              <a:rPr lang="de-DE" dirty="0" err="1" smtClean="0">
                <a:solidFill>
                  <a:srgbClr val="FF0000"/>
                </a:solidFill>
              </a:rPr>
              <a:t>wave-mean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flow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</a:p>
          <a:p>
            <a:r>
              <a:rPr lang="de-DE" dirty="0" err="1" smtClean="0">
                <a:solidFill>
                  <a:srgbClr val="FF0000"/>
                </a:solidFill>
              </a:rPr>
              <a:t>interaction</a:t>
            </a:r>
            <a:endParaRPr lang="de-DE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4080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32"/>
    </mc:Choice>
    <mc:Fallback>
      <p:transition spd="slow" advTm="21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3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99" y="2069587"/>
            <a:ext cx="8509043" cy="576063"/>
          </a:xfrm>
          <a:prstGeom prst="rect">
            <a:avLst/>
          </a:prstGeom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800" b="0" dirty="0" err="1">
                <a:solidFill>
                  <a:schemeClr val="bg1"/>
                </a:solidFill>
              </a:rPr>
              <a:t>1D</a:t>
            </a:r>
            <a:r>
              <a:rPr lang="en-US" altLang="de-DE" sz="1800" b="0" dirty="0">
                <a:solidFill>
                  <a:schemeClr val="bg1"/>
                </a:solidFill>
              </a:rPr>
              <a:t> example of IDEMIX </a:t>
            </a:r>
            <a:r>
              <a:rPr lang="en-US" altLang="de-DE" sz="1800" b="0" dirty="0" smtClean="0">
                <a:solidFill>
                  <a:schemeClr val="bg1"/>
                </a:solidFill>
              </a:rPr>
              <a:t>with scattering, forcing and </a:t>
            </a:r>
            <a:r>
              <a:rPr lang="en-US" altLang="de-DE" sz="1800" b="0" dirty="0">
                <a:solidFill>
                  <a:schemeClr val="bg1"/>
                </a:solidFill>
              </a:rPr>
              <a:t>dissipation</a:t>
            </a:r>
            <a:endParaRPr lang="de-DE" altLang="de-DE" sz="1800" b="0" dirty="0">
              <a:solidFill>
                <a:schemeClr val="bg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93" y="2996952"/>
            <a:ext cx="310982" cy="1945167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422" y="2852936"/>
            <a:ext cx="6484938" cy="3507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57" y="620689"/>
            <a:ext cx="6830529" cy="1063485"/>
          </a:xfrm>
          <a:prstGeom prst="rect">
            <a:avLst/>
          </a:prstGeom>
        </p:spPr>
      </p:pic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6877050" y="0"/>
            <a:ext cx="2266950" cy="36671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800" b="0" dirty="0" err="1" smtClean="0">
                <a:solidFill>
                  <a:schemeClr val="bg1"/>
                </a:solidFill>
                <a:latin typeface="+mj-lt"/>
              </a:rPr>
              <a:t>no</a:t>
            </a:r>
            <a:r>
              <a:rPr lang="de-DE" altLang="de-DE" sz="1800" b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e-DE" altLang="de-DE" sz="1800" b="0" dirty="0" err="1" smtClean="0">
                <a:solidFill>
                  <a:schemeClr val="bg1"/>
                </a:solidFill>
                <a:latin typeface="+mj-lt"/>
              </a:rPr>
              <a:t>mean</a:t>
            </a:r>
            <a:r>
              <a:rPr lang="de-DE" altLang="de-DE" sz="1800" b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e-DE" altLang="de-DE" sz="1800" b="0" dirty="0" err="1" smtClean="0">
                <a:solidFill>
                  <a:schemeClr val="bg1"/>
                </a:solidFill>
                <a:latin typeface="+mj-lt"/>
              </a:rPr>
              <a:t>flow</a:t>
            </a:r>
            <a:endParaRPr lang="de-DE" altLang="de-DE" sz="1800" b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907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99" y="2069587"/>
            <a:ext cx="8509043" cy="576063"/>
          </a:xfrm>
          <a:prstGeom prst="rect">
            <a:avLst/>
          </a:prstGeom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800" b="0" dirty="0" err="1">
                <a:solidFill>
                  <a:schemeClr val="bg1"/>
                </a:solidFill>
              </a:rPr>
              <a:t>1D</a:t>
            </a:r>
            <a:r>
              <a:rPr lang="en-US" altLang="de-DE" sz="1800" b="0" dirty="0">
                <a:solidFill>
                  <a:schemeClr val="bg1"/>
                </a:solidFill>
              </a:rPr>
              <a:t> example of IDEMIX </a:t>
            </a:r>
            <a:r>
              <a:rPr lang="en-US" altLang="de-DE" sz="1800" b="0" dirty="0" smtClean="0">
                <a:solidFill>
                  <a:schemeClr val="bg1"/>
                </a:solidFill>
              </a:rPr>
              <a:t>with scattering, forcing and </a:t>
            </a:r>
            <a:r>
              <a:rPr lang="en-US" altLang="de-DE" sz="1800" b="0" dirty="0">
                <a:solidFill>
                  <a:schemeClr val="bg1"/>
                </a:solidFill>
              </a:rPr>
              <a:t>dissipation</a:t>
            </a:r>
            <a:endParaRPr lang="de-DE" altLang="de-DE" sz="1800" b="0" dirty="0">
              <a:solidFill>
                <a:schemeClr val="bg1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23" y="3068960"/>
            <a:ext cx="1810589" cy="2470295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842" y="2852936"/>
            <a:ext cx="6484938" cy="3507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Grafik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35" y="620688"/>
            <a:ext cx="6830974" cy="1063634"/>
          </a:xfrm>
          <a:prstGeom prst="rect">
            <a:avLst/>
          </a:prstGeom>
        </p:spPr>
      </p:pic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6877050" y="0"/>
            <a:ext cx="2266950" cy="36671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800" b="0" dirty="0" err="1" smtClean="0">
                <a:solidFill>
                  <a:schemeClr val="bg1"/>
                </a:solidFill>
                <a:latin typeface="+mj-lt"/>
              </a:rPr>
              <a:t>no</a:t>
            </a:r>
            <a:r>
              <a:rPr lang="de-DE" altLang="de-DE" sz="1800" b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e-DE" altLang="de-DE" sz="1800" b="0" dirty="0" err="1" smtClean="0">
                <a:solidFill>
                  <a:schemeClr val="bg1"/>
                </a:solidFill>
                <a:latin typeface="+mj-lt"/>
              </a:rPr>
              <a:t>mean</a:t>
            </a:r>
            <a:r>
              <a:rPr lang="de-DE" altLang="de-DE" sz="1800" b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e-DE" altLang="de-DE" sz="1800" b="0" dirty="0" err="1" smtClean="0">
                <a:solidFill>
                  <a:schemeClr val="bg1"/>
                </a:solidFill>
                <a:latin typeface="+mj-lt"/>
              </a:rPr>
              <a:t>flow</a:t>
            </a:r>
            <a:endParaRPr lang="de-DE" altLang="de-DE" sz="1800" b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8678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800" b="0" dirty="0" err="1">
                <a:solidFill>
                  <a:schemeClr val="bg1"/>
                </a:solidFill>
              </a:rPr>
              <a:t>1D</a:t>
            </a:r>
            <a:r>
              <a:rPr lang="en-US" altLang="de-DE" sz="1800" b="0" dirty="0">
                <a:solidFill>
                  <a:schemeClr val="bg1"/>
                </a:solidFill>
              </a:rPr>
              <a:t> example of IDEMIX </a:t>
            </a:r>
            <a:r>
              <a:rPr lang="en-US" altLang="de-DE" sz="1800" b="0" dirty="0" smtClean="0">
                <a:solidFill>
                  <a:schemeClr val="bg1"/>
                </a:solidFill>
              </a:rPr>
              <a:t>without scattering and </a:t>
            </a:r>
            <a:r>
              <a:rPr lang="en-US" altLang="de-DE" sz="1800" b="0" dirty="0">
                <a:solidFill>
                  <a:schemeClr val="bg1"/>
                </a:solidFill>
              </a:rPr>
              <a:t>dissipation</a:t>
            </a:r>
            <a:endParaRPr lang="de-DE" altLang="de-DE" sz="1800" b="0" dirty="0">
              <a:solidFill>
                <a:schemeClr val="bg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76"/>
            <a:ext cx="7937203" cy="2242685"/>
          </a:xfrm>
          <a:prstGeom prst="rect">
            <a:avLst/>
          </a:prstGeom>
        </p:spPr>
      </p:pic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6877050" y="0"/>
            <a:ext cx="2266950" cy="36671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800" b="0" dirty="0" err="1" smtClean="0">
                <a:solidFill>
                  <a:schemeClr val="bg1"/>
                </a:solidFill>
                <a:latin typeface="+mj-lt"/>
              </a:rPr>
              <a:t>with</a:t>
            </a:r>
            <a:r>
              <a:rPr lang="de-DE" altLang="de-DE" sz="1800" b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e-DE" altLang="de-DE" sz="1800" b="0" dirty="0" err="1" smtClean="0">
                <a:solidFill>
                  <a:schemeClr val="bg1"/>
                </a:solidFill>
                <a:latin typeface="+mj-lt"/>
              </a:rPr>
              <a:t>mean</a:t>
            </a:r>
            <a:r>
              <a:rPr lang="de-DE" altLang="de-DE" sz="1800" b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e-DE" altLang="de-DE" sz="1800" b="0" dirty="0" err="1" smtClean="0">
                <a:solidFill>
                  <a:schemeClr val="bg1"/>
                </a:solidFill>
                <a:latin typeface="+mj-lt"/>
              </a:rPr>
              <a:t>flow</a:t>
            </a:r>
            <a:endParaRPr lang="de-DE" altLang="de-DE" sz="1800" b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68960"/>
            <a:ext cx="6926594" cy="320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Gerade Verbindung 13"/>
          <p:cNvCxnSpPr/>
          <p:nvPr/>
        </p:nvCxnSpPr>
        <p:spPr bwMode="auto">
          <a:xfrm flipV="1">
            <a:off x="4147087" y="1298085"/>
            <a:ext cx="431826" cy="53181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 Verbindung 14"/>
          <p:cNvCxnSpPr/>
          <p:nvPr/>
        </p:nvCxnSpPr>
        <p:spPr bwMode="auto">
          <a:xfrm flipV="1">
            <a:off x="4292796" y="1838508"/>
            <a:ext cx="431826" cy="53181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16"/>
          <p:cNvCxnSpPr/>
          <p:nvPr/>
        </p:nvCxnSpPr>
        <p:spPr bwMode="auto">
          <a:xfrm flipV="1">
            <a:off x="8082783" y="1829902"/>
            <a:ext cx="431826" cy="53181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17"/>
          <p:cNvCxnSpPr/>
          <p:nvPr/>
        </p:nvCxnSpPr>
        <p:spPr bwMode="auto">
          <a:xfrm flipV="1">
            <a:off x="8120883" y="1299763"/>
            <a:ext cx="431826" cy="53181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Grafik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00" y="3429000"/>
            <a:ext cx="304927" cy="195001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696" y="3429000"/>
            <a:ext cx="309544" cy="194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7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800" b="0" dirty="0" err="1">
                <a:solidFill>
                  <a:schemeClr val="bg1"/>
                </a:solidFill>
              </a:rPr>
              <a:t>1D</a:t>
            </a:r>
            <a:r>
              <a:rPr lang="en-US" altLang="de-DE" sz="1800" b="0" dirty="0">
                <a:solidFill>
                  <a:schemeClr val="bg1"/>
                </a:solidFill>
              </a:rPr>
              <a:t> example of IDEMIX </a:t>
            </a:r>
            <a:r>
              <a:rPr lang="en-US" altLang="de-DE" sz="1800" b="0" dirty="0" smtClean="0">
                <a:solidFill>
                  <a:schemeClr val="bg1"/>
                </a:solidFill>
              </a:rPr>
              <a:t>with scattering and without dissipation</a:t>
            </a:r>
            <a:endParaRPr lang="de-DE" altLang="de-DE" sz="1800" b="0" dirty="0">
              <a:solidFill>
                <a:schemeClr val="bg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77"/>
            <a:ext cx="7941193" cy="2270828"/>
          </a:xfrm>
          <a:prstGeom prst="rect">
            <a:avLst/>
          </a:prstGeom>
        </p:spPr>
      </p:pic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6877050" y="0"/>
            <a:ext cx="2266950" cy="36671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800" b="0" dirty="0" err="1" smtClean="0">
                <a:solidFill>
                  <a:schemeClr val="bg1"/>
                </a:solidFill>
                <a:latin typeface="+mj-lt"/>
              </a:rPr>
              <a:t>with</a:t>
            </a:r>
            <a:r>
              <a:rPr lang="de-DE" altLang="de-DE" sz="1800" b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e-DE" altLang="de-DE" sz="1800" b="0" dirty="0" err="1" smtClean="0">
                <a:solidFill>
                  <a:schemeClr val="bg1"/>
                </a:solidFill>
                <a:latin typeface="+mj-lt"/>
              </a:rPr>
              <a:t>mean</a:t>
            </a:r>
            <a:r>
              <a:rPr lang="de-DE" altLang="de-DE" sz="1800" b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e-DE" altLang="de-DE" sz="1800" b="0" dirty="0" err="1" smtClean="0">
                <a:solidFill>
                  <a:schemeClr val="bg1"/>
                </a:solidFill>
                <a:latin typeface="+mj-lt"/>
              </a:rPr>
              <a:t>flow</a:t>
            </a:r>
            <a:endParaRPr lang="de-DE" altLang="de-DE" sz="1800" b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68960"/>
            <a:ext cx="6926594" cy="320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Gerade Verbindung 9"/>
          <p:cNvCxnSpPr/>
          <p:nvPr/>
        </p:nvCxnSpPr>
        <p:spPr bwMode="auto">
          <a:xfrm flipV="1">
            <a:off x="4147087" y="1298085"/>
            <a:ext cx="431826" cy="53181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10"/>
          <p:cNvCxnSpPr/>
          <p:nvPr/>
        </p:nvCxnSpPr>
        <p:spPr bwMode="auto">
          <a:xfrm flipV="1">
            <a:off x="4292796" y="1838508"/>
            <a:ext cx="431826" cy="53181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Grafik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00" y="3429000"/>
            <a:ext cx="304927" cy="195001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696" y="3429000"/>
            <a:ext cx="309544" cy="194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4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800" b="0" dirty="0" err="1">
                <a:solidFill>
                  <a:schemeClr val="bg1"/>
                </a:solidFill>
              </a:rPr>
              <a:t>1D</a:t>
            </a:r>
            <a:r>
              <a:rPr lang="en-US" altLang="de-DE" sz="1800" b="0" dirty="0">
                <a:solidFill>
                  <a:schemeClr val="bg1"/>
                </a:solidFill>
              </a:rPr>
              <a:t> example of IDEMIX </a:t>
            </a:r>
            <a:r>
              <a:rPr lang="en-US" altLang="de-DE" sz="1800" b="0" dirty="0" smtClean="0">
                <a:solidFill>
                  <a:schemeClr val="bg1"/>
                </a:solidFill>
              </a:rPr>
              <a:t>with scattering and with dissipation</a:t>
            </a:r>
            <a:endParaRPr lang="de-DE" altLang="de-DE" sz="1800" b="0" dirty="0">
              <a:solidFill>
                <a:schemeClr val="bg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77"/>
            <a:ext cx="7941193" cy="2270828"/>
          </a:xfrm>
          <a:prstGeom prst="rect">
            <a:avLst/>
          </a:prstGeom>
        </p:spPr>
      </p:pic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6877050" y="0"/>
            <a:ext cx="2266950" cy="36671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800" b="0" dirty="0" err="1" smtClean="0">
                <a:solidFill>
                  <a:schemeClr val="bg1"/>
                </a:solidFill>
                <a:latin typeface="+mj-lt"/>
              </a:rPr>
              <a:t>with</a:t>
            </a:r>
            <a:r>
              <a:rPr lang="de-DE" altLang="de-DE" sz="1800" b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e-DE" altLang="de-DE" sz="1800" b="0" dirty="0" err="1" smtClean="0">
                <a:solidFill>
                  <a:schemeClr val="bg1"/>
                </a:solidFill>
                <a:latin typeface="+mj-lt"/>
              </a:rPr>
              <a:t>mean</a:t>
            </a:r>
            <a:r>
              <a:rPr lang="de-DE" altLang="de-DE" sz="1800" b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e-DE" altLang="de-DE" sz="1800" b="0" dirty="0" err="1" smtClean="0">
                <a:solidFill>
                  <a:schemeClr val="bg1"/>
                </a:solidFill>
                <a:latin typeface="+mj-lt"/>
              </a:rPr>
              <a:t>flow</a:t>
            </a:r>
            <a:endParaRPr lang="de-DE" altLang="de-DE" sz="1800" b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87" y="3068960"/>
            <a:ext cx="7010205" cy="367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00" y="3429001"/>
            <a:ext cx="311069" cy="191418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696" y="3429001"/>
            <a:ext cx="317734" cy="195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67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800" b="0" dirty="0" err="1">
                <a:solidFill>
                  <a:schemeClr val="bg1"/>
                </a:solidFill>
              </a:rPr>
              <a:t>1D</a:t>
            </a:r>
            <a:r>
              <a:rPr lang="en-US" altLang="de-DE" sz="1800" b="0" dirty="0">
                <a:solidFill>
                  <a:schemeClr val="bg1"/>
                </a:solidFill>
              </a:rPr>
              <a:t> example of IDEMIX </a:t>
            </a:r>
            <a:r>
              <a:rPr lang="en-US" altLang="de-DE" sz="1800" b="0" dirty="0" smtClean="0">
                <a:solidFill>
                  <a:schemeClr val="bg1"/>
                </a:solidFill>
              </a:rPr>
              <a:t>with scattering and with dissipation</a:t>
            </a:r>
            <a:endParaRPr lang="de-DE" altLang="de-DE" sz="1800" b="0" dirty="0">
              <a:solidFill>
                <a:schemeClr val="bg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77"/>
            <a:ext cx="7941193" cy="2270828"/>
          </a:xfrm>
          <a:prstGeom prst="rect">
            <a:avLst/>
          </a:prstGeom>
        </p:spPr>
      </p:pic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6877050" y="0"/>
            <a:ext cx="2266950" cy="36671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800" b="0" dirty="0" err="1" smtClean="0">
                <a:solidFill>
                  <a:schemeClr val="bg1"/>
                </a:solidFill>
                <a:latin typeface="+mj-lt"/>
              </a:rPr>
              <a:t>with</a:t>
            </a:r>
            <a:r>
              <a:rPr lang="de-DE" altLang="de-DE" sz="1800" b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e-DE" altLang="de-DE" sz="1800" b="0" dirty="0" err="1" smtClean="0">
                <a:solidFill>
                  <a:schemeClr val="bg1"/>
                </a:solidFill>
                <a:latin typeface="+mj-lt"/>
              </a:rPr>
              <a:t>mean</a:t>
            </a:r>
            <a:r>
              <a:rPr lang="de-DE" altLang="de-DE" sz="1800" b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e-DE" altLang="de-DE" sz="1800" b="0" dirty="0" err="1" smtClean="0">
                <a:solidFill>
                  <a:schemeClr val="bg1"/>
                </a:solidFill>
                <a:latin typeface="+mj-lt"/>
              </a:rPr>
              <a:t>flow</a:t>
            </a:r>
            <a:endParaRPr lang="de-DE" altLang="de-DE" sz="1800" b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72" y="3041087"/>
            <a:ext cx="4845785" cy="290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56" y="6315471"/>
            <a:ext cx="6922417" cy="34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17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800" b="0" dirty="0" smtClean="0">
                <a:solidFill>
                  <a:schemeClr val="bg1"/>
                </a:solidFill>
              </a:rPr>
              <a:t>Outlook</a:t>
            </a:r>
            <a:endParaRPr lang="de-DE" altLang="de-DE" sz="1800" b="0" dirty="0">
              <a:solidFill>
                <a:schemeClr val="bg1"/>
              </a:solidFill>
            </a:endParaRPr>
          </a:p>
        </p:txBody>
      </p:sp>
      <p:pic>
        <p:nvPicPr>
          <p:cNvPr id="28" name="Grafik 2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63" y="620689"/>
            <a:ext cx="8248198" cy="594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07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800" b="0" dirty="0" err="1" smtClean="0">
                <a:solidFill>
                  <a:schemeClr val="bg1"/>
                </a:solidFill>
              </a:rPr>
              <a:t>Literature</a:t>
            </a:r>
            <a:r>
              <a:rPr lang="de-DE" altLang="de-DE" sz="1800" b="0" dirty="0" smtClean="0">
                <a:solidFill>
                  <a:schemeClr val="bg1"/>
                </a:solidFill>
              </a:rPr>
              <a:t> </a:t>
            </a:r>
            <a:r>
              <a:rPr lang="de-DE" altLang="de-DE" sz="1800" b="0" dirty="0" err="1" smtClean="0">
                <a:solidFill>
                  <a:schemeClr val="bg1"/>
                </a:solidFill>
              </a:rPr>
              <a:t>for</a:t>
            </a:r>
            <a:r>
              <a:rPr lang="de-DE" altLang="de-DE" sz="1800" b="0" dirty="0" smtClean="0">
                <a:solidFill>
                  <a:schemeClr val="bg1"/>
                </a:solidFill>
              </a:rPr>
              <a:t> Internal </a:t>
            </a:r>
            <a:r>
              <a:rPr lang="de-DE" altLang="de-DE" sz="1800" b="0" dirty="0" err="1" smtClean="0">
                <a:solidFill>
                  <a:schemeClr val="bg1"/>
                </a:solidFill>
              </a:rPr>
              <a:t>Waves</a:t>
            </a:r>
            <a:endParaRPr lang="de-DE" altLang="de-DE" sz="1800" b="0" dirty="0">
              <a:solidFill>
                <a:schemeClr val="bg1"/>
              </a:solidFill>
            </a:endParaRPr>
          </a:p>
        </p:txBody>
      </p:sp>
      <p:pic>
        <p:nvPicPr>
          <p:cNvPr id="10752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549275"/>
            <a:ext cx="1484312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7348538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7318375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6" name="Picture 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13"/>
          <a:stretch/>
        </p:blipFill>
        <p:spPr bwMode="auto">
          <a:xfrm>
            <a:off x="2484438" y="838200"/>
            <a:ext cx="275258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 descr="newton_apple_tree_hg_cl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678" y="548680"/>
            <a:ext cx="1382269" cy="203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21"/>
          <a:stretch/>
        </p:blipFill>
        <p:spPr bwMode="auto">
          <a:xfrm>
            <a:off x="2465814" y="1082005"/>
            <a:ext cx="2933748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14" y="549275"/>
            <a:ext cx="1484312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13"/>
          <a:stretch/>
        </p:blipFill>
        <p:spPr bwMode="auto">
          <a:xfrm>
            <a:off x="2500764" y="838200"/>
            <a:ext cx="275258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 descr="newton_apple_tree_hg_cl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004" y="548680"/>
            <a:ext cx="1382269" cy="203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21"/>
          <a:stretch/>
        </p:blipFill>
        <p:spPr bwMode="auto">
          <a:xfrm>
            <a:off x="2482140" y="1082005"/>
            <a:ext cx="2933748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01" y="4653136"/>
            <a:ext cx="4191000" cy="19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4149080"/>
            <a:ext cx="7421880" cy="43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" y="5013176"/>
            <a:ext cx="5692140" cy="20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96" y="5373216"/>
            <a:ext cx="5593080" cy="19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" y="5733256"/>
            <a:ext cx="7482840" cy="40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47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800" b="0" dirty="0" err="1">
                <a:solidFill>
                  <a:schemeClr val="bg1"/>
                </a:solidFill>
              </a:rPr>
              <a:t>1D</a:t>
            </a:r>
            <a:r>
              <a:rPr lang="en-US" altLang="de-DE" sz="1800" b="0" dirty="0">
                <a:solidFill>
                  <a:schemeClr val="bg1"/>
                </a:solidFill>
              </a:rPr>
              <a:t> example of IDEMIX </a:t>
            </a:r>
            <a:r>
              <a:rPr lang="en-US" altLang="de-DE" sz="1800" b="0" dirty="0" smtClean="0">
                <a:solidFill>
                  <a:schemeClr val="bg1"/>
                </a:solidFill>
              </a:rPr>
              <a:t>with scattering and without dissipation</a:t>
            </a:r>
            <a:endParaRPr lang="de-DE" altLang="de-DE" sz="1800" b="0" dirty="0">
              <a:solidFill>
                <a:schemeClr val="bg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77"/>
            <a:ext cx="7941193" cy="1799190"/>
          </a:xfrm>
          <a:prstGeom prst="rect">
            <a:avLst/>
          </a:prstGeom>
        </p:spPr>
      </p:pic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6877050" y="0"/>
            <a:ext cx="2266950" cy="36671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800" b="0" dirty="0" err="1" smtClean="0">
                <a:solidFill>
                  <a:schemeClr val="bg1"/>
                </a:solidFill>
                <a:latin typeface="+mj-lt"/>
              </a:rPr>
              <a:t>with</a:t>
            </a:r>
            <a:r>
              <a:rPr lang="de-DE" altLang="de-DE" sz="1800" b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e-DE" altLang="de-DE" sz="1800" b="0" dirty="0" err="1" smtClean="0">
                <a:solidFill>
                  <a:schemeClr val="bg1"/>
                </a:solidFill>
                <a:latin typeface="+mj-lt"/>
              </a:rPr>
              <a:t>mean</a:t>
            </a:r>
            <a:r>
              <a:rPr lang="de-DE" altLang="de-DE" sz="1800" b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e-DE" altLang="de-DE" sz="1800" b="0" dirty="0" err="1" smtClean="0">
                <a:solidFill>
                  <a:schemeClr val="bg1"/>
                </a:solidFill>
                <a:latin typeface="+mj-lt"/>
              </a:rPr>
              <a:t>flow</a:t>
            </a:r>
            <a:endParaRPr lang="de-DE" altLang="de-DE" sz="1800" b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7" y="2951575"/>
            <a:ext cx="8632968" cy="242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970699"/>
            <a:ext cx="7110933" cy="55464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407173"/>
            <a:ext cx="3493984" cy="254075"/>
          </a:xfrm>
          <a:prstGeom prst="rect">
            <a:avLst/>
          </a:prstGeom>
        </p:spPr>
      </p:pic>
      <p:cxnSp>
        <p:nvCxnSpPr>
          <p:cNvPr id="14" name="Gerade Verbindung 13"/>
          <p:cNvCxnSpPr/>
          <p:nvPr/>
        </p:nvCxnSpPr>
        <p:spPr bwMode="auto">
          <a:xfrm flipV="1">
            <a:off x="4147087" y="1298085"/>
            <a:ext cx="431826" cy="53181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 Verbindung 14"/>
          <p:cNvCxnSpPr/>
          <p:nvPr/>
        </p:nvCxnSpPr>
        <p:spPr bwMode="auto">
          <a:xfrm flipV="1">
            <a:off x="4292796" y="1838508"/>
            <a:ext cx="431826" cy="53181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3278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800" b="0" dirty="0">
                <a:solidFill>
                  <a:schemeClr val="bg1"/>
                </a:solidFill>
              </a:rPr>
              <a:t>Internal </a:t>
            </a:r>
            <a:r>
              <a:rPr lang="de-DE" altLang="de-DE" sz="1800" b="0" dirty="0" err="1" smtClean="0">
                <a:solidFill>
                  <a:schemeClr val="bg1"/>
                </a:solidFill>
              </a:rPr>
              <a:t>wave</a:t>
            </a:r>
            <a:r>
              <a:rPr lang="de-DE" altLang="de-DE" sz="1800" b="0" dirty="0" smtClean="0">
                <a:solidFill>
                  <a:schemeClr val="bg1"/>
                </a:solidFill>
              </a:rPr>
              <a:t> </a:t>
            </a:r>
            <a:r>
              <a:rPr lang="de-DE" altLang="de-DE" sz="1800" b="0" dirty="0" err="1" smtClean="0">
                <a:solidFill>
                  <a:schemeClr val="bg1"/>
                </a:solidFill>
              </a:rPr>
              <a:t>kinematics</a:t>
            </a:r>
            <a:endParaRPr lang="de-DE" altLang="de-DE" sz="1800" b="0" dirty="0">
              <a:solidFill>
                <a:schemeClr val="bg1"/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1"/>
          <a:stretch>
            <a:fillRect/>
          </a:stretch>
        </p:blipFill>
        <p:spPr bwMode="auto">
          <a:xfrm>
            <a:off x="250825" y="620713"/>
            <a:ext cx="3713163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0" name="Text Box 9"/>
          <p:cNvSpPr txBox="1">
            <a:spLocks noChangeArrowheads="1"/>
          </p:cNvSpPr>
          <p:nvPr/>
        </p:nvSpPr>
        <p:spPr bwMode="auto">
          <a:xfrm>
            <a:off x="6659563" y="0"/>
            <a:ext cx="2520950" cy="36671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800" b="0">
                <a:solidFill>
                  <a:schemeClr val="bg1"/>
                </a:solidFill>
              </a:rPr>
              <a:t>GM76 spectral model</a:t>
            </a:r>
          </a:p>
        </p:txBody>
      </p:sp>
      <p:pic>
        <p:nvPicPr>
          <p:cNvPr id="4506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9"/>
          <a:stretch>
            <a:fillRect/>
          </a:stretch>
        </p:blipFill>
        <p:spPr bwMode="auto">
          <a:xfrm>
            <a:off x="3671259" y="4327953"/>
            <a:ext cx="5440032" cy="240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2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805488"/>
            <a:ext cx="187642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3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341438"/>
            <a:ext cx="409575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4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429" y="4841577"/>
            <a:ext cx="965200" cy="341313"/>
          </a:xfrm>
          <a:prstGeom prst="rect">
            <a:avLst/>
          </a:prstGeom>
          <a:solidFill>
            <a:srgbClr val="0000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5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054350"/>
            <a:ext cx="3822700" cy="66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6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636838"/>
            <a:ext cx="1087438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7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692150"/>
            <a:ext cx="1603375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2334803" y="4149080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b="0" dirty="0" err="1" smtClean="0">
                <a:latin typeface="+mj-lt"/>
              </a:rPr>
              <a:t>vertical</a:t>
            </a:r>
            <a:r>
              <a:rPr lang="de-DE" b="0" dirty="0" smtClean="0">
                <a:latin typeface="+mj-lt"/>
              </a:rPr>
              <a:t> </a:t>
            </a:r>
          </a:p>
          <a:p>
            <a:pPr algn="l"/>
            <a:r>
              <a:rPr lang="de-DE" b="0" dirty="0" err="1" smtClean="0">
                <a:latin typeface="+mj-lt"/>
              </a:rPr>
              <a:t>wavenumber</a:t>
            </a:r>
            <a:endParaRPr lang="de-DE" b="0" dirty="0">
              <a:latin typeface="+mj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899592" y="4472245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0" dirty="0" err="1" smtClean="0">
                <a:latin typeface="+mj-lt"/>
              </a:rPr>
              <a:t>frequency</a:t>
            </a:r>
            <a:endParaRPr lang="de-DE" b="0" dirty="0">
              <a:latin typeface="+mj-lt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935003" y="3200678"/>
            <a:ext cx="720069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~ </a:t>
            </a:r>
            <a:r>
              <a:rPr lang="de-DE" b="0" i="1" dirty="0" smtClean="0"/>
              <a:t>m</a:t>
            </a:r>
            <a:r>
              <a:rPr lang="de-DE" baseline="30000" dirty="0" smtClean="0"/>
              <a:t>-2</a:t>
            </a:r>
            <a:endParaRPr lang="de-DE" baseline="30000" dirty="0"/>
          </a:p>
        </p:txBody>
      </p:sp>
      <p:sp>
        <p:nvSpPr>
          <p:cNvPr id="18" name="Textfeld 17"/>
          <p:cNvSpPr txBox="1"/>
          <p:nvPr/>
        </p:nvSpPr>
        <p:spPr>
          <a:xfrm>
            <a:off x="2972029" y="1341438"/>
            <a:ext cx="69923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~ </a:t>
            </a:r>
            <a:r>
              <a:rPr lang="el-GR" b="0" dirty="0" smtClean="0"/>
              <a:t>ω</a:t>
            </a:r>
            <a:r>
              <a:rPr lang="de-DE" baseline="30000" dirty="0" smtClean="0"/>
              <a:t>-2</a:t>
            </a:r>
            <a:endParaRPr lang="de-DE" baseline="30000" dirty="0"/>
          </a:p>
        </p:txBody>
      </p:sp>
    </p:spTree>
    <p:extLst>
      <p:ext uri="{BB962C8B-B14F-4D97-AF65-F5344CB8AC3E}">
        <p14:creationId xmlns:p14="http://schemas.microsoft.com/office/powerpoint/2010/main" val="324625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95" name="Line 19"/>
          <p:cNvSpPr>
            <a:spLocks noChangeShapeType="1"/>
          </p:cNvSpPr>
          <p:nvPr/>
        </p:nvSpPr>
        <p:spPr bwMode="auto">
          <a:xfrm flipH="1">
            <a:off x="1692275" y="2781300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1408" name="Line 32"/>
          <p:cNvSpPr>
            <a:spLocks noChangeShapeType="1"/>
          </p:cNvSpPr>
          <p:nvPr/>
        </p:nvSpPr>
        <p:spPr bwMode="auto">
          <a:xfrm flipH="1">
            <a:off x="1692275" y="4221163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800" b="0">
                <a:solidFill>
                  <a:schemeClr val="bg1"/>
                </a:solidFill>
              </a:rPr>
              <a:t>IDEMIX</a:t>
            </a: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7667625" y="0"/>
            <a:ext cx="1476375" cy="36933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800" b="0" dirty="0">
                <a:solidFill>
                  <a:schemeClr val="bg1"/>
                </a:solidFill>
              </a:rPr>
              <a:t>IDEMIX	</a:t>
            </a:r>
            <a:r>
              <a:rPr lang="de-DE" altLang="de-DE" sz="1800" b="0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484438" y="2781300"/>
            <a:ext cx="4392612" cy="172720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de-DE" sz="2400">
              <a:solidFill>
                <a:schemeClr val="bg1"/>
              </a:solidFill>
            </a:endParaRP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2484438" y="2781300"/>
            <a:ext cx="2087562" cy="17256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Cambria" pitchFamily="18" charset="0"/>
            </a:endParaRPr>
          </a:p>
        </p:txBody>
      </p:sp>
      <p:sp>
        <p:nvSpPr>
          <p:cNvPr id="101382" name="Line 6"/>
          <p:cNvSpPr>
            <a:spLocks noChangeShapeType="1"/>
          </p:cNvSpPr>
          <p:nvPr/>
        </p:nvSpPr>
        <p:spPr bwMode="auto">
          <a:xfrm>
            <a:off x="1403350" y="4941168"/>
            <a:ext cx="6264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7864475" y="4941168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0" i="1">
                <a:latin typeface="Times New Roman" pitchFamily="18" charset="0"/>
              </a:rPr>
              <a:t>m</a:t>
            </a:r>
          </a:p>
        </p:txBody>
      </p:sp>
      <p:sp>
        <p:nvSpPr>
          <p:cNvPr id="101384" name="Line 8"/>
          <p:cNvSpPr>
            <a:spLocks noChangeShapeType="1"/>
          </p:cNvSpPr>
          <p:nvPr/>
        </p:nvSpPr>
        <p:spPr bwMode="auto">
          <a:xfrm flipV="1">
            <a:off x="1835150" y="2636838"/>
            <a:ext cx="0" cy="187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1619250" y="2205038"/>
            <a:ext cx="36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de-DE" sz="1800" b="0" i="1">
                <a:latin typeface="Times New Roman" pitchFamily="18" charset="0"/>
                <a:cs typeface="Arial" charset="0"/>
              </a:rPr>
              <a:t>ω</a:t>
            </a:r>
          </a:p>
        </p:txBody>
      </p:sp>
      <p:sp>
        <p:nvSpPr>
          <p:cNvPr id="101386" name="Rectangle 10"/>
          <p:cNvSpPr>
            <a:spLocks noChangeArrowheads="1"/>
          </p:cNvSpPr>
          <p:nvPr/>
        </p:nvSpPr>
        <p:spPr bwMode="auto">
          <a:xfrm>
            <a:off x="6156325" y="2781300"/>
            <a:ext cx="720725" cy="1727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Cambria" pitchFamily="18" charset="0"/>
            </a:endParaRPr>
          </a:p>
        </p:txBody>
      </p:sp>
      <p:sp>
        <p:nvSpPr>
          <p:cNvPr id="101387" name="Rectangle 11"/>
          <p:cNvSpPr>
            <a:spLocks noChangeArrowheads="1"/>
          </p:cNvSpPr>
          <p:nvPr/>
        </p:nvSpPr>
        <p:spPr bwMode="auto">
          <a:xfrm>
            <a:off x="2339752" y="2781300"/>
            <a:ext cx="720725" cy="1727200"/>
          </a:xfrm>
          <a:prstGeom prst="rect">
            <a:avLst/>
          </a:prstGeom>
          <a:solidFill>
            <a:srgbClr val="FF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Cambria" pitchFamily="18" charset="0"/>
            </a:endParaRPr>
          </a:p>
        </p:txBody>
      </p:sp>
      <p:sp>
        <p:nvSpPr>
          <p:cNvPr id="101388" name="Text Box 12"/>
          <p:cNvSpPr txBox="1">
            <a:spLocks noChangeArrowheads="1"/>
          </p:cNvSpPr>
          <p:nvPr/>
        </p:nvSpPr>
        <p:spPr bwMode="auto">
          <a:xfrm>
            <a:off x="6011863" y="5085184"/>
            <a:ext cx="4459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0" i="1" dirty="0" smtClean="0">
                <a:latin typeface="Times New Roman" pitchFamily="18" charset="0"/>
              </a:rPr>
              <a:t>m</a:t>
            </a:r>
            <a:r>
              <a:rPr lang="de-DE" altLang="de-DE" sz="2000" b="0" i="1" baseline="-25000" dirty="0" smtClean="0">
                <a:latin typeface="Times New Roman" pitchFamily="18" charset="0"/>
              </a:rPr>
              <a:t>c</a:t>
            </a:r>
            <a:endParaRPr lang="de-DE" altLang="de-DE" sz="2000" b="0" i="1" baseline="-25000" dirty="0">
              <a:latin typeface="Times New Roman" pitchFamily="18" charset="0"/>
            </a:endParaRPr>
          </a:p>
        </p:txBody>
      </p:sp>
      <p:sp>
        <p:nvSpPr>
          <p:cNvPr id="101389" name="Line 13"/>
          <p:cNvSpPr>
            <a:spLocks noChangeShapeType="1"/>
          </p:cNvSpPr>
          <p:nvPr/>
        </p:nvSpPr>
        <p:spPr bwMode="auto">
          <a:xfrm>
            <a:off x="6156325" y="4508500"/>
            <a:ext cx="0" cy="5405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1390" name="Text Box 14"/>
          <p:cNvSpPr txBox="1">
            <a:spLocks noChangeArrowheads="1"/>
          </p:cNvSpPr>
          <p:nvPr/>
        </p:nvSpPr>
        <p:spPr bwMode="auto">
          <a:xfrm>
            <a:off x="1187450" y="429260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0" i="1">
                <a:latin typeface="Times New Roman" pitchFamily="18" charset="0"/>
              </a:rPr>
              <a:t>f</a:t>
            </a:r>
          </a:p>
        </p:txBody>
      </p:sp>
      <p:sp>
        <p:nvSpPr>
          <p:cNvPr id="101391" name="Line 15"/>
          <p:cNvSpPr>
            <a:spLocks noChangeShapeType="1"/>
          </p:cNvSpPr>
          <p:nvPr/>
        </p:nvSpPr>
        <p:spPr bwMode="auto">
          <a:xfrm flipH="1">
            <a:off x="1692275" y="4508500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1392" name="Text Box 16"/>
          <p:cNvSpPr txBox="1">
            <a:spLocks noChangeArrowheads="1"/>
          </p:cNvSpPr>
          <p:nvPr/>
        </p:nvSpPr>
        <p:spPr bwMode="auto">
          <a:xfrm>
            <a:off x="2555875" y="5085184"/>
            <a:ext cx="5950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0" i="1" dirty="0">
                <a:latin typeface="Times New Roman" pitchFamily="18" charset="0"/>
              </a:rPr>
              <a:t>- </a:t>
            </a:r>
            <a:r>
              <a:rPr lang="de-DE" altLang="de-DE" sz="2000" b="0" i="1" dirty="0" smtClean="0">
                <a:latin typeface="Times New Roman" pitchFamily="18" charset="0"/>
              </a:rPr>
              <a:t>m</a:t>
            </a:r>
            <a:r>
              <a:rPr lang="de-DE" altLang="de-DE" sz="2000" b="0" i="1" baseline="-25000" dirty="0" smtClean="0">
                <a:latin typeface="Times New Roman" pitchFamily="18" charset="0"/>
              </a:rPr>
              <a:t>c</a:t>
            </a:r>
            <a:endParaRPr lang="de-DE" altLang="de-DE" sz="2000" b="0" i="1" baseline="-25000" dirty="0">
              <a:latin typeface="Times New Roman" pitchFamily="18" charset="0"/>
            </a:endParaRPr>
          </a:p>
        </p:txBody>
      </p:sp>
      <p:sp>
        <p:nvSpPr>
          <p:cNvPr id="101393" name="Line 17"/>
          <p:cNvSpPr>
            <a:spLocks noChangeShapeType="1"/>
          </p:cNvSpPr>
          <p:nvPr/>
        </p:nvSpPr>
        <p:spPr bwMode="auto">
          <a:xfrm>
            <a:off x="3059832" y="4508500"/>
            <a:ext cx="1588" cy="5405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1394" name="Text Box 18"/>
          <p:cNvSpPr txBox="1">
            <a:spLocks noChangeArrowheads="1"/>
          </p:cNvSpPr>
          <p:nvPr/>
        </p:nvSpPr>
        <p:spPr bwMode="auto">
          <a:xfrm>
            <a:off x="1116013" y="2636838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0" i="1">
                <a:latin typeface="Times New Roman" pitchFamily="18" charset="0"/>
              </a:rPr>
              <a:t>N</a:t>
            </a:r>
          </a:p>
        </p:txBody>
      </p:sp>
      <p:sp>
        <p:nvSpPr>
          <p:cNvPr id="101396" name="AutoShape 20"/>
          <p:cNvSpPr>
            <a:spLocks noChangeArrowheads="1"/>
          </p:cNvSpPr>
          <p:nvPr/>
        </p:nvSpPr>
        <p:spPr bwMode="auto">
          <a:xfrm rot="10800000">
            <a:off x="2771775" y="3357563"/>
            <a:ext cx="647700" cy="485775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Cambria" pitchFamily="18" charset="0"/>
            </a:endParaRPr>
          </a:p>
        </p:txBody>
      </p:sp>
      <p:sp>
        <p:nvSpPr>
          <p:cNvPr id="101397" name="Text Box 21"/>
          <p:cNvSpPr txBox="1">
            <a:spLocks noChangeArrowheads="1"/>
          </p:cNvSpPr>
          <p:nvPr/>
        </p:nvSpPr>
        <p:spPr bwMode="auto">
          <a:xfrm>
            <a:off x="3492500" y="3068638"/>
            <a:ext cx="673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3600" b="0" baseline="30000">
                <a:solidFill>
                  <a:schemeClr val="bg1"/>
                </a:solidFill>
              </a:rPr>
              <a:t>up</a:t>
            </a:r>
          </a:p>
        </p:txBody>
      </p:sp>
      <p:sp>
        <p:nvSpPr>
          <p:cNvPr id="101398" name="Text Box 22"/>
          <p:cNvSpPr txBox="1">
            <a:spLocks noChangeArrowheads="1"/>
          </p:cNvSpPr>
          <p:nvPr/>
        </p:nvSpPr>
        <p:spPr bwMode="auto">
          <a:xfrm>
            <a:off x="4932363" y="3068638"/>
            <a:ext cx="1008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3600" b="0" baseline="30000">
                <a:solidFill>
                  <a:schemeClr val="bg1"/>
                </a:solidFill>
              </a:rPr>
              <a:t>down</a:t>
            </a:r>
          </a:p>
        </p:txBody>
      </p:sp>
      <p:sp>
        <p:nvSpPr>
          <p:cNvPr id="101399" name="Text Box 23"/>
          <p:cNvSpPr txBox="1">
            <a:spLocks noChangeArrowheads="1"/>
          </p:cNvSpPr>
          <p:nvPr/>
        </p:nvSpPr>
        <p:spPr bwMode="auto">
          <a:xfrm>
            <a:off x="4194175" y="5085184"/>
            <a:ext cx="793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0" i="1">
                <a:latin typeface="Times New Roman" pitchFamily="18" charset="0"/>
              </a:rPr>
              <a:t>m = 0</a:t>
            </a:r>
          </a:p>
        </p:txBody>
      </p:sp>
      <p:sp>
        <p:nvSpPr>
          <p:cNvPr id="101400" name="Line 24"/>
          <p:cNvSpPr>
            <a:spLocks noChangeShapeType="1"/>
          </p:cNvSpPr>
          <p:nvPr/>
        </p:nvSpPr>
        <p:spPr bwMode="auto">
          <a:xfrm>
            <a:off x="4572000" y="4508500"/>
            <a:ext cx="0" cy="5405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1401" name="AutoShape 25"/>
          <p:cNvSpPr>
            <a:spLocks noChangeArrowheads="1"/>
          </p:cNvSpPr>
          <p:nvPr/>
        </p:nvSpPr>
        <p:spPr bwMode="auto">
          <a:xfrm>
            <a:off x="5867400" y="3357563"/>
            <a:ext cx="647700" cy="485775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Cambria" pitchFamily="18" charset="0"/>
            </a:endParaRPr>
          </a:p>
        </p:txBody>
      </p:sp>
      <p:sp>
        <p:nvSpPr>
          <p:cNvPr id="101403" name="Text Box 27"/>
          <p:cNvSpPr txBox="1">
            <a:spLocks noChangeArrowheads="1"/>
          </p:cNvSpPr>
          <p:nvPr/>
        </p:nvSpPr>
        <p:spPr bwMode="auto">
          <a:xfrm>
            <a:off x="7235825" y="3429000"/>
            <a:ext cx="1390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rgbClr val="FF9900"/>
                </a:solidFill>
              </a:rPr>
              <a:t>dissipation</a:t>
            </a:r>
          </a:p>
        </p:txBody>
      </p:sp>
      <p:sp>
        <p:nvSpPr>
          <p:cNvPr id="101407" name="Text Box 31"/>
          <p:cNvSpPr txBox="1">
            <a:spLocks noChangeArrowheads="1"/>
          </p:cNvSpPr>
          <p:nvPr/>
        </p:nvSpPr>
        <p:spPr bwMode="auto">
          <a:xfrm>
            <a:off x="1187450" y="4005263"/>
            <a:ext cx="50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i="1">
                <a:solidFill>
                  <a:srgbClr val="003300"/>
                </a:solidFill>
                <a:latin typeface="Times New Roman" pitchFamily="18" charset="0"/>
              </a:rPr>
              <a:t>M2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3131840" y="692150"/>
            <a:ext cx="2933998" cy="2402898"/>
            <a:chOff x="3131840" y="692150"/>
            <a:chExt cx="2933998" cy="2402898"/>
          </a:xfrm>
        </p:grpSpPr>
        <p:sp>
          <p:nvSpPr>
            <p:cNvPr id="101412" name="Text Box 36"/>
            <p:cNvSpPr txBox="1">
              <a:spLocks noChangeArrowheads="1"/>
            </p:cNvSpPr>
            <p:nvPr/>
          </p:nvSpPr>
          <p:spPr bwMode="auto">
            <a:xfrm>
              <a:off x="3319092" y="692150"/>
              <a:ext cx="250581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 dirty="0" err="1" smtClean="0">
                  <a:solidFill>
                    <a:srgbClr val="008000"/>
                  </a:solidFill>
                </a:rPr>
                <a:t>bclinic</a:t>
              </a:r>
              <a:r>
                <a:rPr lang="de-DE" altLang="de-DE" sz="1800" dirty="0" smtClean="0">
                  <a:solidFill>
                    <a:srgbClr val="008000"/>
                  </a:solidFill>
                </a:rPr>
                <a:t> </a:t>
              </a:r>
              <a:r>
                <a:rPr lang="de-DE" altLang="de-DE" sz="1800" dirty="0" err="1">
                  <a:solidFill>
                    <a:srgbClr val="008000"/>
                  </a:solidFill>
                </a:rPr>
                <a:t>tides</a:t>
              </a:r>
              <a:r>
                <a:rPr lang="de-DE" altLang="de-DE" sz="1800" dirty="0">
                  <a:solidFill>
                    <a:srgbClr val="008000"/>
                  </a:solidFill>
                </a:rPr>
                <a:t> </a:t>
              </a:r>
              <a:r>
                <a:rPr lang="de-DE" altLang="de-DE" sz="1800" dirty="0" err="1">
                  <a:solidFill>
                    <a:srgbClr val="008000"/>
                  </a:solidFill>
                </a:rPr>
                <a:t>and</a:t>
              </a:r>
              <a:r>
                <a:rPr lang="de-DE" altLang="de-DE" sz="1800" dirty="0">
                  <a:solidFill>
                    <a:srgbClr val="008000"/>
                  </a:solidFill>
                </a:rPr>
                <a:t> NIW</a:t>
              </a:r>
            </a:p>
          </p:txBody>
        </p:sp>
        <p:sp>
          <p:nvSpPr>
            <p:cNvPr id="101413" name="AutoShape 37"/>
            <p:cNvSpPr>
              <a:spLocks noChangeArrowheads="1"/>
            </p:cNvSpPr>
            <p:nvPr/>
          </p:nvSpPr>
          <p:spPr bwMode="auto">
            <a:xfrm rot="5400000">
              <a:off x="2230934" y="1978242"/>
              <a:ext cx="2017712" cy="215900"/>
            </a:xfrm>
            <a:prstGeom prst="rightArrow">
              <a:avLst>
                <a:gd name="adj1" fmla="val 50000"/>
                <a:gd name="adj2" fmla="val 233640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de-DE" altLang="de-DE" sz="1800">
                <a:latin typeface="Cambria" pitchFamily="18" charset="0"/>
              </a:endParaRPr>
            </a:p>
          </p:txBody>
        </p:sp>
        <p:sp>
          <p:nvSpPr>
            <p:cNvPr id="101414" name="AutoShape 38"/>
            <p:cNvSpPr>
              <a:spLocks noChangeArrowheads="1"/>
            </p:cNvSpPr>
            <p:nvPr/>
          </p:nvSpPr>
          <p:spPr bwMode="auto">
            <a:xfrm rot="5400000">
              <a:off x="4957763" y="1962150"/>
              <a:ext cx="2017712" cy="198438"/>
            </a:xfrm>
            <a:prstGeom prst="rightArrow">
              <a:avLst>
                <a:gd name="adj1" fmla="val 50000"/>
                <a:gd name="adj2" fmla="val 254199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de-DE" altLang="de-DE" sz="1800">
                <a:latin typeface="Cambria" pitchFamily="18" charset="0"/>
              </a:endParaRPr>
            </a:p>
          </p:txBody>
        </p:sp>
      </p:grpSp>
      <p:sp>
        <p:nvSpPr>
          <p:cNvPr id="101415" name="Text Box 39"/>
          <p:cNvSpPr txBox="1">
            <a:spLocks noChangeArrowheads="1"/>
          </p:cNvSpPr>
          <p:nvPr/>
        </p:nvSpPr>
        <p:spPr bwMode="auto">
          <a:xfrm>
            <a:off x="6358045" y="1052513"/>
            <a:ext cx="2785955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de-DE" altLang="de-DE" sz="1800" b="0" dirty="0" err="1" smtClean="0">
                <a:solidFill>
                  <a:srgbClr val="008000"/>
                </a:solidFill>
                <a:latin typeface="Calibri" pitchFamily="34" charset="0"/>
              </a:rPr>
              <a:t>forcing</a:t>
            </a:r>
            <a:r>
              <a:rPr lang="de-DE" altLang="de-DE" sz="1800" b="0" dirty="0">
                <a:solidFill>
                  <a:srgbClr val="008000"/>
                </a:solidFill>
                <a:latin typeface="Calibri" pitchFamily="34" charset="0"/>
              </a:rPr>
              <a:t>: </a:t>
            </a:r>
            <a:r>
              <a:rPr lang="de-DE" altLang="de-DE" sz="1800" b="0" dirty="0" err="1">
                <a:solidFill>
                  <a:srgbClr val="008000"/>
                </a:solidFill>
                <a:latin typeface="Calibri" pitchFamily="34" charset="0"/>
              </a:rPr>
              <a:t>tides</a:t>
            </a:r>
            <a:r>
              <a:rPr lang="de-DE" altLang="de-DE" sz="1800" b="0" dirty="0">
                <a:solidFill>
                  <a:srgbClr val="008000"/>
                </a:solidFill>
                <a:latin typeface="Calibri" pitchFamily="34" charset="0"/>
              </a:rPr>
              <a:t>, NIW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0" dirty="0" err="1" smtClean="0">
                <a:latin typeface="Calibri" pitchFamily="34" charset="0"/>
              </a:rPr>
              <a:t>nonlinear</a:t>
            </a:r>
            <a:r>
              <a:rPr lang="de-DE" altLang="de-DE" sz="1800" b="0" dirty="0" smtClean="0">
                <a:latin typeface="Calibri" pitchFamily="34" charset="0"/>
              </a:rPr>
              <a:t> </a:t>
            </a:r>
            <a:r>
              <a:rPr lang="de-DE" altLang="de-DE" sz="1800" b="0" dirty="0" err="1">
                <a:latin typeface="Calibri" pitchFamily="34" charset="0"/>
              </a:rPr>
              <a:t>wave</a:t>
            </a:r>
            <a:r>
              <a:rPr lang="de-DE" altLang="de-DE" sz="1800" b="0" dirty="0">
                <a:latin typeface="Calibri" pitchFamily="34" charset="0"/>
              </a:rPr>
              <a:t> </a:t>
            </a:r>
            <a:r>
              <a:rPr lang="de-DE" altLang="de-DE" sz="1800" b="0" dirty="0" err="1">
                <a:latin typeface="Calibri" pitchFamily="34" charset="0"/>
              </a:rPr>
              <a:t>interactions</a:t>
            </a:r>
            <a:endParaRPr lang="de-DE" altLang="de-DE" sz="1800" b="0" dirty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0" dirty="0" err="1">
                <a:solidFill>
                  <a:schemeClr val="bg2"/>
                </a:solidFill>
                <a:latin typeface="Calibri" pitchFamily="34" charset="0"/>
              </a:rPr>
              <a:t>propagation</a:t>
            </a:r>
            <a:endParaRPr lang="de-DE" altLang="de-DE" sz="1800" b="0" dirty="0">
              <a:solidFill>
                <a:schemeClr val="bg2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0" dirty="0" err="1">
                <a:solidFill>
                  <a:srgbClr val="FF9900"/>
                </a:solidFill>
                <a:latin typeface="Calibri" pitchFamily="34" charset="0"/>
              </a:rPr>
              <a:t>dissipation</a:t>
            </a:r>
            <a:endParaRPr lang="de-DE" altLang="de-DE" sz="1800" b="0" dirty="0">
              <a:solidFill>
                <a:srgbClr val="FF9900"/>
              </a:solidFill>
              <a:latin typeface="Calibri" pitchFamily="34" charset="0"/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784639" y="5517232"/>
            <a:ext cx="40286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800" b="0" i="1" dirty="0" smtClean="0">
                <a:solidFill>
                  <a:srgbClr val="FF3300"/>
                </a:solidFill>
                <a:latin typeface="Cambria" pitchFamily="18" charset="0"/>
              </a:rPr>
              <a:t>	</a:t>
            </a:r>
            <a:r>
              <a:rPr lang="en-US" altLang="de-DE" sz="2000" b="0" dirty="0" smtClean="0">
                <a:solidFill>
                  <a:srgbClr val="008000"/>
                </a:solidFill>
                <a:latin typeface="+mj-lt"/>
              </a:rPr>
              <a:t>local energy of continuum</a:t>
            </a:r>
          </a:p>
        </p:txBody>
      </p:sp>
      <p:sp>
        <p:nvSpPr>
          <p:cNvPr id="52" name="Wolkenförmige Legende 51"/>
          <p:cNvSpPr/>
          <p:nvPr/>
        </p:nvSpPr>
        <p:spPr bwMode="auto">
          <a:xfrm rot="5400000">
            <a:off x="6256345" y="3338700"/>
            <a:ext cx="1296144" cy="612648"/>
          </a:xfrm>
          <a:prstGeom prst="cloudCallout">
            <a:avLst>
              <a:gd name="adj1" fmla="val 4167"/>
              <a:gd name="adj2" fmla="val 1442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53" name="Wolkenförmige Legende 52"/>
          <p:cNvSpPr/>
          <p:nvPr/>
        </p:nvSpPr>
        <p:spPr bwMode="auto">
          <a:xfrm rot="16200000">
            <a:off x="1745718" y="3338701"/>
            <a:ext cx="1296144" cy="612648"/>
          </a:xfrm>
          <a:prstGeom prst="cloudCallout">
            <a:avLst>
              <a:gd name="adj1" fmla="val 4167"/>
              <a:gd name="adj2" fmla="val 1442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97" y="3788569"/>
            <a:ext cx="390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294" y="3825876"/>
            <a:ext cx="4191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517232"/>
            <a:ext cx="15525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hteck 39"/>
          <p:cNvSpPr/>
          <p:nvPr/>
        </p:nvSpPr>
        <p:spPr>
          <a:xfrm>
            <a:off x="494852" y="6045261"/>
            <a:ext cx="71655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de-DE" sz="1000" b="0" dirty="0"/>
              <a:t>Dirk Olbers and Carsten Eden : A global model for the </a:t>
            </a:r>
            <a:r>
              <a:rPr lang="en-US" altLang="de-DE" sz="1000" b="0" dirty="0" err="1"/>
              <a:t>diapycnal</a:t>
            </a:r>
            <a:r>
              <a:rPr lang="en-US" altLang="de-DE" sz="1000" b="0" dirty="0"/>
              <a:t> diffusivity induced by internal gravity waves . JPO 2013</a:t>
            </a:r>
          </a:p>
          <a:p>
            <a:pPr algn="l"/>
            <a:r>
              <a:rPr lang="en-US" altLang="de-DE" sz="1000" b="0" dirty="0" smtClean="0"/>
              <a:t>Carsten </a:t>
            </a:r>
            <a:r>
              <a:rPr lang="en-US" altLang="de-DE" sz="1000" b="0" dirty="0"/>
              <a:t>Eden and Dirk Olbers: An energy compartment model for propagation, non-linear interaction and dissipation of internal gravity waves. JPO 2014</a:t>
            </a:r>
          </a:p>
          <a:p>
            <a:pPr algn="l"/>
            <a:r>
              <a:rPr lang="en-US" altLang="de-DE" sz="1000" b="0" dirty="0" smtClean="0"/>
              <a:t>Carsten </a:t>
            </a:r>
            <a:r>
              <a:rPr lang="en-US" altLang="de-DE" sz="1000" b="0" dirty="0"/>
              <a:t>Eden, Lars </a:t>
            </a:r>
            <a:r>
              <a:rPr lang="en-US" altLang="de-DE" sz="1000" b="0" dirty="0" err="1"/>
              <a:t>Czeschel</a:t>
            </a:r>
            <a:r>
              <a:rPr lang="en-US" altLang="de-DE" sz="1000" b="0" dirty="0"/>
              <a:t> and Dirk Olbers:  Towards energetically consistent ocean models. JPO 2014</a:t>
            </a:r>
          </a:p>
        </p:txBody>
      </p:sp>
    </p:spTree>
    <p:extLst>
      <p:ext uri="{BB962C8B-B14F-4D97-AF65-F5344CB8AC3E}">
        <p14:creationId xmlns:p14="http://schemas.microsoft.com/office/powerpoint/2010/main" val="43059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96" grpId="0" animBg="1"/>
      <p:bldP spid="101401" grpId="0" animBg="1"/>
      <p:bldP spid="52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73" r="70598"/>
          <a:stretch/>
        </p:blipFill>
        <p:spPr>
          <a:xfrm>
            <a:off x="899592" y="1062399"/>
            <a:ext cx="2150616" cy="2294593"/>
          </a:xfrm>
          <a:prstGeom prst="rect">
            <a:avLst/>
          </a:prstGeom>
        </p:spPr>
      </p:pic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2284391" y="1135855"/>
            <a:ext cx="496887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000" b="0">
              <a:solidFill>
                <a:srgbClr val="3333FF"/>
              </a:solidFill>
            </a:endParaRPr>
          </a:p>
        </p:txBody>
      </p:sp>
      <p:sp>
        <p:nvSpPr>
          <p:cNvPr id="16394" name="Text Box 16"/>
          <p:cNvSpPr txBox="1">
            <a:spLocks noChangeArrowheads="1"/>
          </p:cNvSpPr>
          <p:nvPr/>
        </p:nvSpPr>
        <p:spPr bwMode="auto">
          <a:xfrm>
            <a:off x="6915583" y="5168900"/>
            <a:ext cx="454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1600" b="0">
                <a:solidFill>
                  <a:schemeClr val="bg1"/>
                </a:solidFill>
                <a:latin typeface="Tahoma" pitchFamily="34" charset="0"/>
              </a:rPr>
              <a:t>Pol</a:t>
            </a: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1908175" y="2538338"/>
            <a:ext cx="496887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000" b="0">
              <a:solidFill>
                <a:srgbClr val="3333FF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564189"/>
            <a:ext cx="137179" cy="20862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265" y="1916832"/>
            <a:ext cx="431543" cy="237206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1" name="Gerade Verbindung 10"/>
          <p:cNvCxnSpPr/>
          <p:nvPr/>
        </p:nvCxnSpPr>
        <p:spPr bwMode="auto">
          <a:xfrm>
            <a:off x="1619672" y="2348880"/>
            <a:ext cx="1332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800" b="0" dirty="0" smtClean="0">
                <a:solidFill>
                  <a:schemeClr val="bg1"/>
                </a:solidFill>
              </a:rPr>
              <a:t>Rays</a:t>
            </a:r>
            <a:endParaRPr lang="de-DE" altLang="de-DE" sz="1800" b="0" dirty="0">
              <a:solidFill>
                <a:schemeClr val="bg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138" y="1668502"/>
            <a:ext cx="4134707" cy="228674"/>
          </a:xfrm>
          <a:prstGeom prst="rect">
            <a:avLst/>
          </a:prstGeom>
        </p:spPr>
      </p:pic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6877050" y="0"/>
            <a:ext cx="2266950" cy="36671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800" b="0" dirty="0" err="1" smtClean="0">
                <a:solidFill>
                  <a:schemeClr val="bg1"/>
                </a:solidFill>
                <a:latin typeface="+mj-lt"/>
              </a:rPr>
              <a:t>no</a:t>
            </a:r>
            <a:r>
              <a:rPr lang="de-DE" altLang="de-DE" sz="1800" b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e-DE" altLang="de-DE" sz="1800" b="0" dirty="0" err="1" smtClean="0">
                <a:solidFill>
                  <a:schemeClr val="bg1"/>
                </a:solidFill>
                <a:latin typeface="+mj-lt"/>
              </a:rPr>
              <a:t>mean</a:t>
            </a:r>
            <a:r>
              <a:rPr lang="de-DE" altLang="de-DE" sz="1800" b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e-DE" altLang="de-DE" sz="1800" b="0" dirty="0" err="1" smtClean="0">
                <a:solidFill>
                  <a:schemeClr val="bg1"/>
                </a:solidFill>
                <a:latin typeface="+mj-lt"/>
              </a:rPr>
              <a:t>flow</a:t>
            </a:r>
            <a:endParaRPr lang="de-DE" altLang="de-DE" sz="1800" b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159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2284391" y="1135855"/>
            <a:ext cx="496887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000" b="0">
              <a:solidFill>
                <a:srgbClr val="3333FF"/>
              </a:solidFill>
            </a:endParaRPr>
          </a:p>
        </p:txBody>
      </p:sp>
      <p:sp>
        <p:nvSpPr>
          <p:cNvPr id="16394" name="Text Box 16"/>
          <p:cNvSpPr txBox="1">
            <a:spLocks noChangeArrowheads="1"/>
          </p:cNvSpPr>
          <p:nvPr/>
        </p:nvSpPr>
        <p:spPr bwMode="auto">
          <a:xfrm>
            <a:off x="6915583" y="5168900"/>
            <a:ext cx="454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1600" b="0">
                <a:solidFill>
                  <a:schemeClr val="bg1"/>
                </a:solidFill>
                <a:latin typeface="Tahoma" pitchFamily="34" charset="0"/>
              </a:rPr>
              <a:t>Pol</a:t>
            </a: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1908175" y="2538338"/>
            <a:ext cx="496887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000" b="0">
              <a:solidFill>
                <a:srgbClr val="3333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15" y="908720"/>
            <a:ext cx="2066925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35" y="3053383"/>
            <a:ext cx="2017713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573" y="1564189"/>
            <a:ext cx="137179" cy="20862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297" y="2106235"/>
            <a:ext cx="431543" cy="23720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Grafik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917" y="2419735"/>
            <a:ext cx="425827" cy="23720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3" y="3356992"/>
            <a:ext cx="4218101" cy="70306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1" y="4329111"/>
            <a:ext cx="4658304" cy="700077"/>
          </a:xfrm>
          <a:prstGeom prst="rect">
            <a:avLst/>
          </a:prstGeom>
        </p:spPr>
      </p:pic>
      <p:cxnSp>
        <p:nvCxnSpPr>
          <p:cNvPr id="11" name="Gerade Verbindung 10"/>
          <p:cNvCxnSpPr/>
          <p:nvPr/>
        </p:nvCxnSpPr>
        <p:spPr bwMode="auto">
          <a:xfrm>
            <a:off x="1619672" y="3717032"/>
            <a:ext cx="1332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 Verbindung 28"/>
          <p:cNvCxnSpPr/>
          <p:nvPr/>
        </p:nvCxnSpPr>
        <p:spPr bwMode="auto">
          <a:xfrm>
            <a:off x="1619672" y="4221088"/>
            <a:ext cx="1332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800" b="0" dirty="0" smtClean="0">
                <a:solidFill>
                  <a:schemeClr val="bg1"/>
                </a:solidFill>
              </a:rPr>
              <a:t>Rays</a:t>
            </a:r>
            <a:endParaRPr lang="de-DE" altLang="de-DE" sz="1800" b="0" dirty="0">
              <a:solidFill>
                <a:schemeClr val="bg1"/>
              </a:solidFill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6877050" y="0"/>
            <a:ext cx="2266950" cy="36671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800" b="0" dirty="0" err="1" smtClean="0">
                <a:solidFill>
                  <a:schemeClr val="bg1"/>
                </a:solidFill>
                <a:latin typeface="+mj-lt"/>
              </a:rPr>
              <a:t>with</a:t>
            </a:r>
            <a:r>
              <a:rPr lang="de-DE" altLang="de-DE" sz="1800" b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e-DE" altLang="de-DE" sz="1800" b="0" dirty="0" err="1" smtClean="0">
                <a:solidFill>
                  <a:schemeClr val="bg1"/>
                </a:solidFill>
                <a:latin typeface="+mj-lt"/>
              </a:rPr>
              <a:t>mean</a:t>
            </a:r>
            <a:r>
              <a:rPr lang="de-DE" altLang="de-DE" sz="1800" b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e-DE" altLang="de-DE" sz="1800" b="0" dirty="0" err="1" smtClean="0">
                <a:solidFill>
                  <a:schemeClr val="bg1"/>
                </a:solidFill>
                <a:latin typeface="+mj-lt"/>
              </a:rPr>
              <a:t>flow</a:t>
            </a:r>
            <a:endParaRPr lang="de-DE" altLang="de-DE" sz="1800" b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178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/>
        </p:nvGrpSpPr>
        <p:grpSpPr>
          <a:xfrm>
            <a:off x="914702" y="36000"/>
            <a:ext cx="7314596" cy="5758602"/>
            <a:chOff x="960783" y="640479"/>
            <a:chExt cx="7314596" cy="5758602"/>
          </a:xfrm>
        </p:grpSpPr>
        <p:pic>
          <p:nvPicPr>
            <p:cNvPr id="4" name="Grafik 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0666" y="6171973"/>
              <a:ext cx="1251379" cy="227108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783" y="640479"/>
              <a:ext cx="7314596" cy="5485947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6081" y="1926920"/>
              <a:ext cx="3169412" cy="1602503"/>
            </a:xfrm>
            <a:prstGeom prst="rect">
              <a:avLst/>
            </a:prstGeom>
          </p:spPr>
        </p:pic>
      </p:grpSp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-36512" y="-27384"/>
            <a:ext cx="9144000" cy="366713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800" b="0" dirty="0" smtClean="0">
                <a:solidFill>
                  <a:schemeClr val="bg1"/>
                </a:solidFill>
              </a:rPr>
              <a:t>Rays – </a:t>
            </a:r>
            <a:r>
              <a:rPr lang="de-DE" altLang="de-DE" sz="1800" b="0" dirty="0" err="1" smtClean="0">
                <a:solidFill>
                  <a:schemeClr val="bg1"/>
                </a:solidFill>
              </a:rPr>
              <a:t>examples</a:t>
            </a:r>
            <a:endParaRPr lang="de-DE" altLang="de-DE" sz="1800" b="0" dirty="0">
              <a:solidFill>
                <a:schemeClr val="bg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12776"/>
            <a:ext cx="137179" cy="20862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106235"/>
            <a:ext cx="431543" cy="23720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22950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/>
        </p:nvGrpSpPr>
        <p:grpSpPr>
          <a:xfrm>
            <a:off x="900000" y="36000"/>
            <a:ext cx="7314596" cy="6022915"/>
            <a:chOff x="914702" y="686026"/>
            <a:chExt cx="7314596" cy="6022915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702" y="686026"/>
              <a:ext cx="7314596" cy="5485947"/>
            </a:xfrm>
            <a:prstGeom prst="rect">
              <a:avLst/>
            </a:prstGeom>
          </p:spPr>
        </p:pic>
        <p:pic>
          <p:nvPicPr>
            <p:cNvPr id="4" name="Grafik 3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4702" y="1990794"/>
              <a:ext cx="3170874" cy="1603237"/>
            </a:xfrm>
            <a:prstGeom prst="rect">
              <a:avLst/>
            </a:prstGeom>
          </p:spPr>
        </p:pic>
        <p:pic>
          <p:nvPicPr>
            <p:cNvPr id="8" name="Grafik 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0666" y="6171098"/>
              <a:ext cx="3645568" cy="537843"/>
            </a:xfrm>
            <a:prstGeom prst="rect">
              <a:avLst/>
            </a:prstGeom>
          </p:spPr>
        </p:pic>
      </p:grpSp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0" y="-27384"/>
            <a:ext cx="9144000" cy="366713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800" b="0" dirty="0" smtClean="0">
                <a:solidFill>
                  <a:schemeClr val="bg1"/>
                </a:solidFill>
              </a:rPr>
              <a:t>Rays – </a:t>
            </a:r>
            <a:r>
              <a:rPr lang="de-DE" altLang="de-DE" sz="1800" b="0" dirty="0" err="1" smtClean="0">
                <a:solidFill>
                  <a:schemeClr val="bg1"/>
                </a:solidFill>
              </a:rPr>
              <a:t>examples</a:t>
            </a:r>
            <a:endParaRPr lang="de-DE" altLang="de-DE" sz="1800" b="0" dirty="0">
              <a:solidFill>
                <a:schemeClr val="bg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581" y="1412776"/>
            <a:ext cx="137179" cy="20862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106235"/>
            <a:ext cx="431543" cy="23720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Grafik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909" y="2419735"/>
            <a:ext cx="425827" cy="23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36000"/>
            <a:ext cx="7314596" cy="5485947"/>
          </a:xfrm>
          <a:prstGeom prst="rect">
            <a:avLst/>
          </a:prstGeom>
        </p:spPr>
      </p:pic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0" y="-27384"/>
            <a:ext cx="9144000" cy="366713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800" b="0" dirty="0" smtClean="0">
                <a:solidFill>
                  <a:schemeClr val="bg1"/>
                </a:solidFill>
              </a:rPr>
              <a:t>Rays – </a:t>
            </a:r>
            <a:r>
              <a:rPr lang="de-DE" altLang="de-DE" sz="1800" b="0" dirty="0" err="1" smtClean="0">
                <a:solidFill>
                  <a:schemeClr val="bg1"/>
                </a:solidFill>
              </a:rPr>
              <a:t>examples</a:t>
            </a:r>
            <a:endParaRPr lang="de-DE" altLang="de-DE" sz="1800" b="0" dirty="0">
              <a:solidFill>
                <a:schemeClr val="bg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1340768"/>
            <a:ext cx="3170874" cy="160323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964" y="5521072"/>
            <a:ext cx="3645568" cy="53784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581" y="1412776"/>
            <a:ext cx="137179" cy="20862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289" y="2106235"/>
            <a:ext cx="431543" cy="23720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Grafik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909" y="2419735"/>
            <a:ext cx="425827" cy="23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800" b="0" dirty="0" smtClean="0">
                <a:solidFill>
                  <a:schemeClr val="bg1"/>
                </a:solidFill>
              </a:rPr>
              <a:t>Rays – WKB </a:t>
            </a:r>
            <a:r>
              <a:rPr lang="de-DE" altLang="de-DE" sz="1800" b="0" dirty="0" err="1" smtClean="0">
                <a:solidFill>
                  <a:schemeClr val="bg1"/>
                </a:solidFill>
              </a:rPr>
              <a:t>theory</a:t>
            </a:r>
            <a:r>
              <a:rPr lang="de-DE" altLang="de-DE" sz="1800" b="0" dirty="0" smtClean="0">
                <a:solidFill>
                  <a:schemeClr val="bg1"/>
                </a:solidFill>
              </a:rPr>
              <a:t> </a:t>
            </a:r>
            <a:endParaRPr lang="de-DE" altLang="de-DE" sz="1800" b="0" dirty="0">
              <a:solidFill>
                <a:schemeClr val="bg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47" y="551415"/>
            <a:ext cx="8240444" cy="591375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42904"/>
            <a:ext cx="2011363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21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39,7975"/>
  <p:tag name="ORIGINALWIDTH" val="2071,039"/>
  <p:tag name="LATEXADDIN" val="\documentclass{article}&#10;\usepackage{amsmath}&#10;\usepackage{color}&#10;\usepackage{mathptmx}&#10;\input{d:/0_Macros/makros_von_dirk.tex}&#10;\pagestyle{empty}&#10;\begin{document}&#10;&#10;frequency of encounter $\omega_{enc}$ is conserved&#10;&#10;\medskip&#10;{\blu intrinsic frequency $\omega(z) = \omega_{enc} - \v k \*\v U(z)$}&#10;&#10;\end{document}"/>
  <p:tag name="IGUANATEXSIZE" val="20"/>
  <p:tag name="IGUANATEXCURSOR" val="22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2,7979"/>
  <p:tag name="ORIGINALWIDTH" val="2291,57"/>
  <p:tag name="LATEXADDIN" val="\documentclass{article}&#10;\usepackage{amsmath}&#10;\usepackage{color}&#10;\usepackage{mathptmx}&#10;\input{d:/0_Macros/makros_von_dirk.tex}&#10;\pagestyle{empty}&#10;\begin{document}&#10;&#10;wave action $A\= E(z)/\omega(z)$ is conserved&#10;\medskip&#10;&#10;{\grn \bf wave exchanges energy with the mean flow!}&#10;&#10;\end{document}"/>
  <p:tag name="IGUANATEXSIZE" val="20"/>
  <p:tag name="IGUANATEXCURSOR" val="27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,5153"/>
  <p:tag name="ORIGINALWIDTH" val="72,01008"/>
  <p:tag name="LATEXADDIN" val="\documentclass{article}&#10;\usepackage{amsmath}&#10;\usepackage{color}&#10;\usepackage{mathptmx}&#10;\input{d:/0_Macros/makros_von_dirk.tex}&#10;\pagestyle{empty}&#10;\begin{document}&#10;&#10;$\red f$&#10;&#10;\end{document}"/>
  <p:tag name="IGUANATEXSIZE" val="20"/>
  <p:tag name="IGUANATEXCURSOR" val="17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226,5316"/>
  <p:tag name="LATEXADDIN" val="\documentclass{article}&#10;\usepackage{amsmath}&#10;\usepackage{color}&#10;\usepackage{mathptmx}&#10;\input{d:/0_Macros/makros_von_dirk.tex}&#10;\pagestyle{empty}&#10;\begin{document}&#10;&#10;{\red $N(z)$}&#10;&#10;\end{document}"/>
  <p:tag name="IGUANATEXSIZE" val="20"/>
  <p:tag name="IGUANATEXCURSOR" val="16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,7656"/>
  <p:tag name="ORIGINALWIDTH" val="615,836"/>
  <p:tag name="LATEXADDIN" val="\documentclass{article}&#10;\usepackage{amsmath}&#10;\usepackage{color}&#10;\usepackage{mathptmx}&#10;\input{d:/0_Macros/makros_von_dirk.tex}&#10;\pagestyle{empty}&#10;\begin{document}&#10;&#10;frequency $\omega$&#10;&#10;\end{document}"/>
  <p:tag name="IGUANATEXSIZE" val="20"/>
  <p:tag name="IGUANATEXCURSOR" val="18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5,3597"/>
  <p:tag name="ORIGINALWIDTH" val="1555,717"/>
  <p:tag name="LATEXADDIN" val="\documentclass{article}&#10;\usepackage{amsmath}&#10;\usepackage{color}&#10;\usepackage{mathptmx}&#10;\input{d:/0_Macros/makros_von_dirk.tex}&#10;\pagestyle{empty}&#10;\begin{document}&#10;&#10;{\grn \bf Zero mean flow}&#10;\medskip&#10;&#10;black: ray&#10;&#10;{\blu blue: energy}&#10;&#10;{\red red: minimum available energy}&#10;&#10;{\mag magenta: shear}&#10;&#10;\end{document}"/>
  <p:tag name="IGUANATEXSIZE" val="20"/>
  <p:tag name="IGUANATEXCURSOR" val="2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,5153"/>
  <p:tag name="ORIGINALWIDTH" val="72,01008"/>
  <p:tag name="LATEXADDIN" val="\documentclass{article}&#10;\usepackage{amsmath}&#10;\usepackage{color}&#10;\usepackage{mathptmx}&#10;\input{d:/0_Macros/makros_von_dirk.tex}&#10;\pagestyle{empty}&#10;\begin{document}&#10;&#10;$\red f$&#10;&#10;\end{document}"/>
  <p:tag name="IGUANATEXSIZE" val="20"/>
  <p:tag name="IGUANATEXCURSOR" val="17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226,5316"/>
  <p:tag name="LATEXADDIN" val="\documentclass{article}&#10;\usepackage{amsmath}&#10;\usepackage{color}&#10;\usepackage{mathptmx}&#10;\input{d:/0_Macros/makros_von_dirk.tex}&#10;\pagestyle{empty}&#10;\begin{document}&#10;&#10;{\red $N(z)$}&#10;&#10;\end{document}"/>
  <p:tag name="IGUANATEXSIZE" val="20"/>
  <p:tag name="IGUANATEXCURSOR" val="16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223,5312"/>
  <p:tag name="LATEXADDIN" val="\documentclass{article}&#10;\usepackage{amsmath}&#10;\usepackage{color}&#10;\usepackage{mathptmx}&#10;\input{d:/0_Macros/makros_von_dirk.tex}&#10;\pagestyle{empty}&#10;\begin{document}&#10;&#10;{\blu $U(z)$}&#10;&#10;\end{document}"/>
  <p:tag name="IGUANATEXSIZE" val="20"/>
  <p:tag name="IGUANATEXCURSOR" val="16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5,3597"/>
  <p:tag name="ORIGINALWIDTH" val="1555,717"/>
  <p:tag name="LATEXADDIN" val="\documentclass{article}&#10;\usepackage{amsmath}&#10;\usepackage{color}&#10;\usepackage{mathptmx}&#10;\input{d:/0_Macros/makros_von_dirk.tex}&#10;\pagestyle{empty}&#10;\begin{document}&#10;&#10;{\grn \bf Weak mean flow}&#10;\medskip&#10;&#10;black: ray&#10;&#10;{\blu blue: energy}&#10;&#10;{\red red: minimum available energy}&#10;&#10;{\mag magenta: shear}&#10;&#10;\end{document}"/>
  <p:tag name="IGUANATEXSIZE" val="20"/>
  <p:tag name="IGUANATEXCURSOR" val="17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1,0365"/>
  <p:tag name="ORIGINALWIDTH" val="1790,5"/>
  <p:tag name="LATEXADDIN" val="\documentclass{article}&#10;\usepackage{amsmath}&#10;\usepackage{color}&#10;\usepackage{mathptmx}&#10;\input{d:/0_Macros/makros_von_dirk.tex}&#10;\pagestyle{empty}&#10;\begin{document}&#10;&#10;frequency of encounter $\omega_{enc}$&#10;&#10;{\blu intrinsic frequency $\omega = \omega_{enc} - \v k \*\v U$}&#10;&#10;\end{document}"/>
  <p:tag name="IGUANATEXSIZE" val="20"/>
  <p:tag name="IGUANATEXCURSOR" val="23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5,3597"/>
  <p:tag name="ORIGINALWIDTH" val="1555,717"/>
  <p:tag name="LATEXADDIN" val="\documentclass{article}&#10;\usepackage{amsmath}&#10;\usepackage{color}&#10;\usepackage{mathptmx}&#10;\input{d:/0_Macros/makros_von_dirk.tex}&#10;\pagestyle{empty}&#10;\begin{document}&#10;&#10;{\grn \bf Strong mean flow}&#10;\medskip&#10;&#10;black: ray&#10;&#10;{\blu blue: energy}&#10;&#10;{\red red: minimum available energy}&#10;&#10;{\mag magenta: shear}&#10;&#10;\end{document}"/>
  <p:tag name="IGUANATEXSIZE" val="20"/>
  <p:tag name="IGUANATEXCURSOR" val="17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1,0365"/>
  <p:tag name="ORIGINALWIDTH" val="1790,5"/>
  <p:tag name="LATEXADDIN" val="\documentclass{article}&#10;\usepackage{amsmath}&#10;\usepackage{color}&#10;\usepackage{mathptmx}&#10;\input{d:/0_Macros/makros_von_dirk.tex}&#10;\pagestyle{empty}&#10;\begin{document}&#10;&#10;frequency of encounter $\omega_{enc}$&#10;&#10;{\blu intrinsic frequency $\omega = \omega_{enc} - \v k \*\v U$}&#10;&#10;\end{document}"/>
  <p:tag name="IGUANATEXSIZE" val="20"/>
  <p:tag name="IGUANATEXCURSOR" val="23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,5153"/>
  <p:tag name="ORIGINALWIDTH" val="72,01008"/>
  <p:tag name="LATEXADDIN" val="\documentclass{article}&#10;\usepackage{amsmath}&#10;\usepackage{color}&#10;\usepackage{mathptmx}&#10;\input{d:/0_Macros/makros_von_dirk.tex}&#10;\pagestyle{empty}&#10;\begin{document}&#10;&#10;$\red f$&#10;&#10;\end{document}"/>
  <p:tag name="IGUANATEXSIZE" val="20"/>
  <p:tag name="IGUANATEXCURSOR" val="17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226,5316"/>
  <p:tag name="LATEXADDIN" val="\documentclass{article}&#10;\usepackage{amsmath}&#10;\usepackage{color}&#10;\usepackage{mathptmx}&#10;\input{d:/0_Macros/makros_von_dirk.tex}&#10;\pagestyle{empty}&#10;\begin{document}&#10;&#10;{\red $N(z)$}&#10;&#10;\end{document}"/>
  <p:tag name="IGUANATEXSIZE" val="20"/>
  <p:tag name="IGUANATEXCURSOR" val="16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223,5312"/>
  <p:tag name="LATEXADDIN" val="\documentclass{article}&#10;\usepackage{amsmath}&#10;\usepackage{color}&#10;\usepackage{mathptmx}&#10;\input{d:/0_Macros/makros_von_dirk.tex}&#10;\pagestyle{empty}&#10;\begin{document}&#10;&#10;{\blu $U(z)$}&#10;&#10;\end{document}"/>
  <p:tag name="IGUANATEXSIZE" val="20"/>
  <p:tag name="IGUANATEXCURSOR" val="16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76,93"/>
  <p:tag name="ORIGINALWIDTH" val="4288,349"/>
  <p:tag name="LATEXADDIN" val="\documentclass{article}&#10;\usepackage{amsmath}&#10;\usepackage{color}&#10;\usepackage{mathptmx}&#10;\input{d:/0_Macros/makros_von_dirk.tex}&#10;\pagestyle{empty}&#10;\begin{document}&#10;&#10;\noindent Consider a horizontal mean flow $\v U(z, t)$ &#10;with a vertical shear and a \BVF $N(z, t)$&#10;&#10;\medskip&#10;&#10;\noindent {\grn\bf Wave parameters}&#10;&#10;energy $E$&#10;&#10;horizontal wavevector $\v k$ &#10;&#10;vertical wavenumber $m$&#10;&#10;intrinsic frequency $\omega$ &#10;&#10;frequency of encounter $ \omega_{enc}$&#10;&#10;\beq&#10;\omega_{enc} \eq \Omega_{enc}(\v k, m, z, t) =  \Omega(\v k, m, z, t) + \v k\*\v U(z, t)&#10;\\ \\&#10;\omega \eq \Omega(\v k, m, z, t) = \lk N^2(z, t)k^2 + f^2 m^2 \rk / \lk k^2 +m^2 \rk&#10;\qmq{dispersion relation}&#10;\\&#10;~~~~~~ &amp;\rightarrow &amp; ~~ m \= - \sigma k \lk \frac{N^2 - \omega^2}{\omega^2 -f^2}\rk^{1/2}&#10;\eeq&#10;where $k=|\v k|$ and $\sigma = - {\rm sign} (m)$.&#10;&#10;\medskip&#10;\noindent&#10;{\red\bf ~~~~~~~$\sigma+$ for upward propagating waves ($m&lt;0$) }&#10;&#10;\noindent&#10;{\red\bf ~~~~~~~$\sigma-$ for downward propagating waves ($m&gt;0$)}&#10;&#10;&#10;&#10;\end{document}"/>
  <p:tag name="IGUANATEXSIZE" val="20"/>
  <p:tag name="IGUANATEXCURSOR" val="91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0,427"/>
  <p:tag name="ORIGINALWIDTH" val="4036,314"/>
  <p:tag name="LATEXADDIN" val="\documentclass{article}&#10;\usepackage{amsmath}&#10;\usepackage{color}&#10;\usepackage{mathptmx}&#10;\input{d:/0_Macros/makros_von_dirk.tex}&#10;\pagestyle{empty}&#10;\begin{document}&#10;\noindent {\grn\bf Ray equations}&#10;\medskip&#10;\beq&#10;\dot {\omega}_{enc} \eq \pt{\Omega_{enc}} \= \pt\Omega + \v k\* \pt{\v U}&#10;~~~~ \rightarrow ~~~~ \omega_{enc} =\omega + \v k\* \v U&#10;\\&#10;\dot z \eq \pmm{\Omega_{enc} } \= \pmm\Omega&#10;\qmq{vertical group velocity}&#10;\\&#10;\dot {\v x} \eq \frac{\p \Omega_{enc}}{\p \v k} \= \v v + \v U \qwith \v v =  \frac{\p \Omega}{\p \v k}&#10;\qmq{horizontal group velocity}&#10;\\&#10;\dot m \eq - \pz{\Omega_{enc} } \= - \pz\Omega  - \v k\* \pz{\v U}&#10;\qmq{vertical refraction}&#10;\\&#10;\dot {\v k} \eq - \frac{\p \Omega_{enc}}{\p \v x} \= 0&#10;\qmq{horizontal refraction}&#10;\\&#10;\\&#10;&amp;&amp;\hspace{3cm} \rightarrow ~~~~~~\dot \omega \= \pt\Omega - \dot z\;\v k\*\pz {\v U} %\= \pt\Omega - \dot z k C &#10;%\qwith C\= C(z, \phi) \= \cos\phi\pz U + \sin\phi \pz V&#10;\eeq&#10;&#10;\medskip&#10;\noindent {\grn\bf Conservation of action}&#10;\medskip&#10;\beq&#10;\pt A + \vn\* \dot{\v x} A +\dz \dot z A \eq 0 \qmq{wave action} A=E/\omega&#10;\eeq&#10;&#10;&#10;\end{document}"/>
  <p:tag name="IGUANATEXSIZE" val="20"/>
  <p:tag name="IGUANATEXCURSOR" val="101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47323"/>
  <p:tag name="ORIGINALWIDTH" val="72,00346"/>
  <p:tag name="LATEXADDIN" val="\documentclass{article}&#10;\usepackage{amsmath}&#10;\usepackage{color}&#10;\usepackage{mathptmx}&#10;\input{d:/0_Macros/makros_von_dirk.tex}&#10;\pagestyle{empty}&#10;\begin{document}&#10;&#10;\beq&#10;\dot z \eq \sigma c(\omega, k)\=\sigma g(\omega)/k \qwith g(\omega) \=&#10;\frac{(\omega^2-f^2)^{3/2} (N^2-\omega^2)^{1/2}}{\omega(N^2-f^2)}&#10;\\&#10;\dot \omega \eq \pt\Omega - \dot z\;\v k\*\pz {\v U} \= \pt\Omega - \dot z k C &#10;\qwith C\= C(z, \phi) \= \cos\phi\pz U + \sin\phi \pz V&#10;\eeq&#10;&#10;\end{document}"/>
  <p:tag name="IGUANATEXSIZE" val="20"/>
  <p:tag name="IGUANATEXCURSOR" val="16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1,933"/>
  <p:tag name="ORIGINALWIDTH" val="4191,585"/>
  <p:tag name="LATEXADDIN" val="\documentclass{article}&#10;\usepackage{amsmath}&#10;\usepackage{amssymb}&#10;\usepackage{color}&#10;\usepackage{mathptmx}&#10;\input{d:/0_Macros/makros_von_dirk.tex}&#10;\pagestyle{empty}&#10;\begin{document}&#10;&#10;&#10;\noindent {\grn $\bigstar$} Assume $N=N(z)$ (constant in time) and horizontal homogeneity:&#10;%\medskip&#10;\beq&#10;\dot z \eq \sigma c(\omega, k)\=\sigma g(\omega)/k \qwith g(\omega) \=&#10;\frac{(\omega^2-f^2)^{3/2} (N^2-\omega^2)^{1/2}}{\omega(N^2-f^2)}&#10;\\&#10;\dot \omega \eq - \dot z\;\v k\*\pz {\v U} = - \sigma g C &#10;\qwith C\= C(z, \phi) \= \cos\phi\pz U + \sin\phi \pz V&#10;\\\\&#10;\pt E &amp;+&amp; \dz \dot z E ~~ \= ~~ \frac{E}{\omega} \dot{\omega}&#10;\qmq{from action conservation}&#10;\eeq&#10;&#10;\end{document}"/>
  <p:tag name="IGUANATEXSIZE" val="20"/>
  <p:tag name="IGUANATEXCURSOR" val="27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8,8699"/>
  <p:tag name="ORIGINALWIDTH" val="3048,426"/>
  <p:tag name="LATEXADDIN" val="\documentclass{article}&#10;\usepackage{amsmath}&#10;\usepackage{color}&#10;\usepackage{mathptmx}&#10;\input{d:/0_Macros/makros_von_dirk.tex}&#10;\pagestyle{empty}&#10;\begin{document}&#10;&#10;\begin{itemize}&#10;\item solid lines: dispersion relations of linear wave solutions&#10;\item red ellipses: dynamical regimes, grey boxes: ocean models&#10;\item $R_o$, $R_i$: Rossby radii of deformation, $L_0$ Ozmidov scale &#10;\item $N$ stability frequency, $f$ Coriolis frequency&#10;\end{itemize} &#10;\end{document}"/>
  <p:tag name="IGUANATEXSIZE" val="20"/>
  <p:tag name="IGUANATEXCURSOR" val="3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6,923"/>
  <p:tag name="ORIGINALWIDTH" val="3598,252"/>
  <p:tag name="LATEXADDIN" val="\documentclass{article}&#10;\usepackage{amsmath}&#10;\usepackage{amssymb}&#10;\usepackage{color}&#10;\usepackage{mathptmx}&#10;\input{d:/0_Macros/makros_von_dirk.tex}&#10;\pagestyle{empty}&#10;\begin{document}&#10;&#10;\noindent{\grn $\bigstar$} approximately&#10;\beq&#10;\dot E \= \frac{E}{\omega} \dot{\omega} \qand \gt{E/\omega} \= 0&#10;~~~~\rightarrow ~~~~~ E(t) \= \frac{\omega(t)}{\omega(t_0)} E(t_0)&#10;\eeq&#10;approaching a {\grn critical layer} $\omega = \omega_{enc} - \v k \* \v U(z) \rightarrow f$&#10;\beq&#10;E(t) \rightarrow f \frac{ E(t_0)}{\omega(t_0)} \le  E(t_0) &#10;\eeq&#10;&#10;\end{document}"/>
  <p:tag name="IGUANATEXSIZE" val="20"/>
  <p:tag name="IGUANATEXCURSOR" val="20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59,357"/>
  <p:tag name="ORIGINALWIDTH" val="4582,39"/>
  <p:tag name="LATEXADDIN" val="\documentclass{article}&#10;\usepackage{amsmath}&#10;\usepackage{color}&#10;\usepackage{mathptmx}&#10;\input{d:/0_Macros/makros_von_dirk.tex}&#10;\pagestyle{empty}&#10;\begin{document}&#10;&#10;\noindent {\grn\bf Ensemble of waves} is described by wave action spectrum $\A(m, \omega, &#10;\phi,\v x,z, t) = \E/\omega$, or wave energy spectrum $\E(m, \omega, &#10;\phi,\v x,z, t)$, governed by the radiation balance equation&#10; \beq&#10;  \pt{ \A} + \vn_h \cdot (\dot{\v x} \,  \A) + \pz{} (\dot z \, \A)&#10;   + \pmm {} (\dot m \, \A)&#10; + \frac{\p}{\p \omega} (\dot \omega\, \A)  + \pphi{}  (\dot \phi\, \A)&#10;  &amp;=&amp; S&#10;\\\\&#10;\rightarrow&#10;\\\\&#10;\pt{ \E} + \vn \*\dot {\v x} \,\E + \pz{} \dot z \E + \frac{\p}{\p m}\dot m \E&#10;+ \frac{\p}{\p \phi}  \dot \phi\, \E  &amp;=&amp;  - \omega \frac{\p}{\p \omega}  \dot \omega\, \frac{\E}{\omega}+ S&#10; \eeq&#10;&#10; $\omega$ frequency (coordinate!)&#10;&#10;$\phi$ angle of horizontal wavevector &#10;&#10; $m$ vertical wavenumber&#10;&#10;  $\dot{\v x}$, $\dot z$ are lateral and vertical&#10;  group velocity&#10;&#10;$\dot \omega = - \sigma g C$ change of intrinsic frequency&#10;&#10;\medskip&#10;$S$ contains non-linear wave-wave interactions, dissipation and forcing&#10;&#10;\end{document}"/>
  <p:tag name="IGUANATEXSIZE" val="20"/>
  <p:tag name="IGUANATEXCURSOR" val="38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1,3228"/>
  <p:tag name="ORIGINALWIDTH" val="3302,711"/>
  <p:tag name="LATEXADDIN" val="\documentclass{article}&#10;\usepackage{amsmath}&#10;\usepackage{color}&#10;\usepackage{mathptmx}&#10;\input{d:/0_Macros/makros_von_dirk.tex}&#10;\pagestyle{empty}&#10;\begin{document}&#10;&#10;\noindent Assume {\grn horizontal homogeneity}&#10;\beq&#10;\pt{ \E}  + \pz{} \dot z \E + \frac{\p}{\p m}\dot m \E&#10; &amp;=&amp;  - \omega \frac{\p}{\p \omega}  \dot \omega\, \frac{\E}{\omega}+ S&#10; \eeq&#10;&#10;&#10;\end{document}"/>
  <p:tag name="IGUANATEXSIZE" val="20"/>
  <p:tag name="IGUANATEXCURSOR" val="20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35,868"/>
  <p:tag name="ORIGINALWIDTH" val="3859,289"/>
  <p:tag name="LATEXADDIN" val="\documentclass{article}&#10;\usepackage{amsmath}&#10;\usepackage{amssymb}&#10;\usepackage{color}&#10;\usepackage{mathptmx}&#10;\input{d:/0_Macros/makros_von_dirk.tex}&#10;\pagestyle{empty}&#10;\begin{document}&#10;&#10;\noindent $\grn\bigstar$ Integrate over positive and negative $m$, all $\omega$ but not yet in $\phi$&#10;\beq&#10;\pt{\ep^+} + \pz{} (c_0 {\ep^+})  &amp;=&amp;  - C\Omega {\ep^+}  +&#10; \int_f^N d \omega \int_{-\infty}^{-m_l}  dm \, \omega S&#10;\\&#10;\pt{\ep^-} - \pz{} (c_0 {\ep^-}) &amp;=&amp;  C\Omega {\ep^-} +  \int_f^N d \omega \int_{m_l}^{\infty}  dm \,  \omega S&#10;\eeq&#10;with the energy compartments of upward and downward propagating waves&#10;\beq&#10;\ep^+(\phi,z,t) = \int_f^N d \omega \int_{-\infty}^{-m_l}  dm  \,  \E   ~~,~~&#10;\ep^-(\phi,z,t) = \int_f^N d \omega \int_{m_l}^{\infty}  dm  \,  \E&#10;\eeq&#10;$\grn\bigstar$ Evaluate $c_0$ and $\Omega$ for &#10;GM-shaped spectrum $\E^\pm =\ep^\pm(\phi, z,t) A(m, \omega) B(\omega)$&#10;\beq&#10;c_0 \eq \int_{m_\ell}^\infty dm\int_f^N d\omega\; c(\omega, k) A(m) B(\omega)&#10;\\&#10;\Omega \eq \int_f ^N d\omega\; \frac{g}{\omega}B(\omega)&#10;\eeq&#10;&#10;&#10;\end{document}"/>
  <p:tag name="IGUANATEXSIZE" val="20"/>
  <p:tag name="IGUANATEXCURSOR" val="76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1,3228"/>
  <p:tag name="ORIGINALWIDTH" val="3302,711"/>
  <p:tag name="LATEXADDIN" val="\documentclass{article}&#10;\usepackage{amsmath}&#10;\usepackage{color}&#10;\usepackage{mathptmx}&#10;\input{d:/0_Macros/makros_von_dirk.tex}&#10;\pagestyle{empty}&#10;\begin{document}&#10;&#10;\noindent Assume {\grn horizontal homogeneity}&#10;\beq&#10;\pt{ \E}  + \pz{} \dot z \E + \frac{\p}{\p m}\dot m \E&#10; &amp;=&amp;  - \omega \frac{\p}{\p \omega}  \dot \omega\, \frac{\E}{\omega}+ S&#10; \eeq&#10;&#10;&#10;\end{document}"/>
  <p:tag name="IGUANATEXSIZE" val="20"/>
  <p:tag name="IGUANATEXCURSOR" val="20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84,971"/>
  <p:tag name="ORIGINALWIDTH" val="3538,994"/>
  <p:tag name="LATEXADDIN" val="\documentclass{article}&#10;\usepackage{amsmath}&#10;\usepackage{amssymb}&#10;\usepackage{color}&#10;\usepackage{mathptmx}&#10;\input{d:/0_Macros/makros_von_dirk.tex}&#10;\pagestyle{empty}&#10;\begin{document}&#10;&#10;\noindent$\grn\bigstar$  Handling of $\phi$ integration of&#10;\beq&#10;\pt{\ep^+} + \pz{} (c_0 {\ep^+})  \eq  - C\Omega {\ep^+}  +&#10; Q^+&#10;\\&#10;\pt{\ep^-} - \pz{} (c_0 {\ep^-}) \eq  C\Omega {\ep^-} + Q^-&#10;\\&#10;\\&#10; C\eq C(z, \phi) \= \cos\phi\pz U + \sin\phi \pz V&#10;\eeq&#10;by truncation at lowest order  $\int d\phi \, \ep^\pm \cos\phi \stackrel{!}{=}&#10;(1/\pi)\int d\phi \cos\phi \int d\phi \, \ep^\pm $&#10;&#10;\end{document}"/>
  <p:tag name="IGUANATEXSIZE" val="20"/>
  <p:tag name="IGUANATEXCURSOR" val="4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77,234"/>
  <p:tag name="ORIGINALWIDTH" val="3809,782"/>
  <p:tag name="LATEXADDIN" val="\documentclass{article}&#10;\usepackage{amsmath}&#10;\usepackage{amssymb}&#10;\usepackage{color}&#10;\usepackage{mathptmx}&#10;\input{d:/0_Macros/makros_von_dirk.tex}&#10;\pagestyle{empty}&#10;\begin{document}&#10;&#10;\noindent{\grn$\bigstar$} Simplest case: {\grn unidirecional flow} $\v U=(U,0)$&#10;\medskip&#10;&#10;\noindent  Define  energy compartments integrated over the half-spaces of wave angle $\phi$&#10;\beq&#10;F^\pm = \int_{-\pi/2}^{\pi/2} d\phi \, \ep^\pm(\phi) ~~,~~ G^\pm = \int_{\pi/2}^{-\pi/2} d\phi \, \ep^\pm(\phi)&#10;\eeq&#10;&#10; \beq&#10;\pt{} F^\pm \pm  \pz{} (c_0 F^\pm) &amp;=&amp;  \mp \frac{2}{\pi}  \Omega \pz U F^\pm&#10;+ \int d\phi   Q^+&#10;\\&#10;\pt{} G^\pm \pm  \pz{} (c_0 G^\pm) &amp;=&amp;  \pm  \frac{2}{\pi}  \Omega \pz U G^\pm&#10;+ \int d \phi   Q^-&#10;\eeq&#10;&#10;\end{document}"/>
  <p:tag name="IGUANATEXSIZE" val="20"/>
  <p:tag name="IGUANATEXCURSOR" val="27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72,859"/>
  <p:tag name="ORIGINALWIDTH" val="3387,473"/>
  <p:tag name="LATEXADDIN" val="\documentclass{article}&#10;\usepackage{amsmath}&#10;\usepackage{color}&#10;\usepackage{mathptmx}&#10;\input{d:/0_Macros/makros_von_dirk.tex}&#10;\pagestyle{empty}&#10;\begin{document}&#10;&#10;\noindent {\grn\bf  Formulate equations for sum and difference}&#10;\beq&#10;F \eq F^+ + F^- ~~~,~~~ \Delta F \= F^+ - F^-&#10;\\&#10;G \eq G^+ + G^- ~~~,~~~ \Delta G \= G^+ - G^-&#10;\\&#10;E \eq &#10;%F^+ + F^- + G^+ + G^- \= &#10;F +G\qmq{total energy}&#10;\\&#10;\Delta E \eq &#10;%F^+ - F^- + G^+ - G^- \= &#10;\Delta F + \Delta G&#10;\qmq{asymmetric energy}&#10; \eeq&#10;&#10;\noindent {\grn\bf IDEMIX 3}&#10;\beq&#10;\pt F + \dz c_0 \Delta F \eq - \frac{2}{\pi} \Omega \pz U \Delta F - \mu F (F+G)&#10;\\&#10;\pt {\Delta F} + \dz c_0 F \eq - \frac{2}{\pi} \Omega \pz U F - \alpha \Delta F&#10;\\&#10;\pt G + \dz c_0 \Delta G \eq   \frac{2}{\pi} \Omega \pz U \Delta G - \mu G (F+G)&#10;\\&#10;\pt {\Delta G} + \dz c_0 G \eq   \frac{2}{\pi} \Omega \pz U G - \alpha \Delta G&#10;\eeq&#10;&#10;&#10;\end{document}"/>
  <p:tag name="IGUANATEXSIZE" val="20"/>
  <p:tag name="IGUANATEXCURSOR" val="49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56,3835"/>
  <p:tag name="ORIGINALWIDTH" val="2255,565"/>
  <p:tag name="LATEXADDIN" val="\documentclass{article}&#10;\usepackage{amsmath}&#10;\usepackage{color}&#10;\usepackage{mathptmx}&#10;\input{d:/0_Macros/makros_von_dirk.tex}&#10;\pagestyle{empty}&#10;\begin{document}&#10;&#10;&#10;$N$ in $10^2 \, \rm s^{-1}$ (black) &#10;&#10;mean vertical group   velocity $c_0$ in $\rm cm/s$ (red)&#10;&#10;mean flow in $\rm m/s$ (green)&#10;&#10;$10 \times \Omega$ (blue)&#10;&#10;parameter $\mu$ in $10^2 \, \rm m s^{-2}$ (cyan)&#10;&#10;\medskip&#10;as function of depth [km]&#10;&#10;\end{document}"/>
  <p:tag name="IGUANATEXSIZE" val="20"/>
  <p:tag name="IGUANATEXCURSOR" val="40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2,0729"/>
  <p:tag name="ORIGINALWIDTH" val="3358,219"/>
  <p:tag name="LATEXADDIN" val="\documentclass{article}&#10;\usepackage{amsmath}&#10;\usepackage{color}&#10;\usepackage{mathptmx}&#10;\input{d:/0_Macros/makros_von_dirk.tex}&#10;\pagestyle{empty}&#10;\begin{document}&#10;&#10;\noindent $\rightarrow$ equations for total energy $E$ &#10;and asymmetry $\Delta E $&#10;\beq&#10;\pt{E} +  \pz {} c_0 \Delta E \=  - \mu E^2 ~~,~~&#10;\pt{\Delta E} +  \pz {} c_0 E \= -\alpha \Delta E&#10;\eeq&#10;\end{document}"/>
  <p:tag name="IGUANATEXSIZE" val="20"/>
  <p:tag name="IGUANATEXCURSOR" val="2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,5153"/>
  <p:tag name="ORIGINALWIDTH" val="72,01008"/>
  <p:tag name="LATEXADDIN" val="\documentclass{article}&#10;\usepackage{amsmath}&#10;\usepackage{color}&#10;\usepackage{mathptmx}&#10;\input{d:/0_Macros/makros_von_dirk.tex}&#10;\pagestyle{empty}&#10;\begin{document}&#10;&#10;$\red f$&#10;&#10;\end{document}"/>
  <p:tag name="IGUANATEXSIZE" val="20"/>
  <p:tag name="IGUANATEXCURSOR" val="17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57,1336"/>
  <p:tag name="ORIGINALWIDTH" val="153,0213"/>
  <p:tag name="LATEXADDIN" val="\documentclass{article}&#10;\usepackage{amsmath}&#10;\usepackage{color}&#10;\usepackage{mathptmx}&#10;\input{d:/0_Macros/makros_von_dirk.tex}&#10;\pagestyle{empty}&#10;\begin{document}&#10;&#10;$E^+$&#10;&#10;\vspace{2cm}&#10;$E^-$&#10;&#10;\end{document}"/>
  <p:tag name="IGUANATEXSIZE" val="20"/>
  <p:tag name="IGUANATEXCURSOR" val="17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,7656"/>
  <p:tag name="ORIGINALWIDTH" val="2083,791"/>
  <p:tag name="LATEXADDIN" val="\documentclass{article}&#10;\usepackage{amsmath}&#10;\usepackage{color}&#10;\usepackage{mathptmx}&#10;\input{d:/0_Macros/makros_von_dirk.tex}&#10;\pagestyle{empty}&#10;\begin{document}&#10;&#10;initial value problem for $\mu=0$ and $\alpha = 0$&#10;&#10;&#10;\end{document}"/>
  <p:tag name="IGUANATEXSIZE" val="20"/>
  <p:tag name="IGUANATEXCURSOR" val="21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2,0729"/>
  <p:tag name="ORIGINALWIDTH" val="3358,219"/>
  <p:tag name="LATEXADDIN" val="\documentclass{article}&#10;\usepackage{amsmath}&#10;\usepackage{color}&#10;\usepackage{mathptmx}&#10;\input{d:/0_Macros/makros_von_dirk.tex}&#10;\pagestyle{empty}&#10;\begin{document}&#10;&#10;\noindent $\rightarrow$ equations for total energy $E$ &#10;and asymmetry $\Delta E $&#10;\beq&#10;\pt{E} +  \pz {} c_0 \Delta E \=  - \mu E^2 ~~,~~&#10;\pt{\Delta E} +  \pz {} c_0 E \= -\alpha \Delta E&#10;\eeq&#10;\end{document}"/>
  <p:tag name="IGUANATEXSIZE" val="20"/>
  <p:tag name="IGUANATEXCURSOR" val="23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2461,844"/>
  <p:tag name="LATEXADDIN" val="\documentclass{article}&#10;\usepackage{amsmath}&#10;\usepackage{color}&#10;\usepackage{mathptmx}&#10;\input{d:/0_Macros/makros_von_dirk.tex}&#10;\pagestyle{empty}&#10;\begin{document}&#10;&#10;initial value problem for $\mu=0$ and $\alpha = 1/3\; \rm days$&#10;\end{document}"/>
  <p:tag name="IGUANATEXSIZE" val="20"/>
  <p:tag name="IGUANATEXCURSOR" val="16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57,1336"/>
  <p:tag name="ORIGINALWIDTH" val="153,0213"/>
  <p:tag name="LATEXADDIN" val="\documentclass{article}&#10;\usepackage{amsmath}&#10;\usepackage{color}&#10;\usepackage{mathptmx}&#10;\input{d:/0_Macros/makros_von_dirk.tex}&#10;\pagestyle{empty}&#10;\begin{document}&#10;&#10;$E^+$&#10;&#10;\vspace{2cm}&#10;$E^-$&#10;&#10;\end{document}"/>
  <p:tag name="IGUANATEXSIZE" val="20"/>
  <p:tag name="IGUANATEXCURSOR" val="17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2,0729"/>
  <p:tag name="ORIGINALWIDTH" val="3358,219"/>
  <p:tag name="LATEXADDIN" val="\documentclass{article}&#10;\usepackage{amsmath}&#10;\usepackage{color}&#10;\usepackage{mathptmx}&#10;\input{d:/0_Macros/makros_von_dirk.tex}&#10;\pagestyle{empty}&#10;\begin{document}&#10;&#10;\noindent $\rightarrow$ equations for total energy $E$ &#10;and asymmetry $\Delta E $&#10;\beq&#10;\pt{E} +  \pz {} c_0 \Delta E \=  - \mu E^2 ~~,~~&#10;\pt{\Delta E} +  \pz {} c_0 E \= -\alpha \Delta E&#10;\eeq&#10;\end{document}"/>
  <p:tag name="IGUANATEXSIZE" val="20"/>
  <p:tag name="IGUANATEXCURSOR" val="23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,11142"/>
  <p:tag name="ORIGINALWIDTH" val="720,0347"/>
  <p:tag name="LATEXADDIN" val="\documentclass{article}&#10;\usepackage{amsmath}&#10;\usepackage{color}&#10;\usepackage{mathptmx}&#10;\input{d:/0_Macros/makros_von_dirk.tex}&#10;\pagestyle{empty}&#10;\begin{document}&#10;&#10;\noindent boundary value problem with lower boundary forcing of &#10;$F_{bot} = 10^{-3} \, \rm W/m^2$, dissipation,&#10;$\mu\ne 0$ and $\alpha = 1/3\; \rm days$&#10;\end{document}"/>
  <p:tag name="IGUANATEXSIZE" val="20"/>
  <p:tag name="IGUANATEXCURSOR" val="17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57,1336"/>
  <p:tag name="ORIGINALWIDTH" val="153,0213"/>
  <p:tag name="LATEXADDIN" val="\documentclass{article}&#10;\usepackage{amsmath}&#10;\usepackage{color}&#10;\usepackage{mathptmx}&#10;\input{d:/0_Macros/makros_von_dirk.tex}&#10;\pagestyle{empty}&#10;\begin{document}&#10;&#10;$E^+$&#10;&#10;\vspace{2cm}&#10;$E^-$&#10;&#10;\end{document}"/>
  <p:tag name="IGUANATEXSIZE" val="20"/>
  <p:tag name="IGUANATEXCURSOR" val="17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2,0729"/>
  <p:tag name="ORIGINALWIDTH" val="3358,219"/>
  <p:tag name="LATEXADDIN" val="\documentclass{article}&#10;\usepackage{amsmath}&#10;\usepackage{color}&#10;\usepackage{mathptmx}&#10;\input{d:/0_Macros/makros_von_dirk.tex}&#10;\pagestyle{empty}&#10;\begin{document}&#10;&#10;\noindent $\rightarrow$ equations for total energy $E$ and difference $\Delta E $&#10;\beq&#10;\pt{E} +  \pz {} c_0 \Delta E \=  - \mu E^2 ~~,~~&#10;\pt{\Delta E} +  \pz {} c_0 E \= -\alpha \Delta E&#10;\eeq&#10;\end{document}"/>
  <p:tag name="IGUANATEXSIZE" val="20"/>
  <p:tag name="IGUANATEXCURSOR" val="35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,11142"/>
  <p:tag name="ORIGINALWIDTH" val="720,0347"/>
  <p:tag name="LATEXADDIN" val="\documentclass{article}&#10;\usepackage{amsmath}&#10;\usepackage{color}&#10;\usepackage{mathptmx}&#10;\input{d:/0_Macros/makros_von_dirk.tex}&#10;\pagestyle{empty}&#10;\begin{document}&#10;&#10;\noindent boundary value problem with lower boundary forcing of &#10;$F_{bot} = 10^{-3} \, \rm W/m^2$, dissipation,&#10;$\mu\ne 0$ and $\alpha = 1/3\; \rm days$&#10;\end{document}"/>
  <p:tag name="IGUANATEXSIZE" val="20"/>
  <p:tag name="IGUANATEXCURSOR" val="17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226,5316"/>
  <p:tag name="LATEXADDIN" val="\documentclass{article}&#10;\usepackage{amsmath}&#10;\usepackage{color}&#10;\usepackage{mathptmx}&#10;\input{d:/0_Macros/makros_von_dirk.tex}&#10;\pagestyle{empty}&#10;\begin{document}&#10;&#10;{\red $N(z)$}&#10;&#10;\end{document}"/>
  <p:tag name="IGUANATEXSIZE" val="20"/>
  <p:tag name="IGUANATEXCURSOR" val="16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10,669"/>
  <p:tag name="ORIGINALWIDTH" val="885,8737"/>
  <p:tag name="LATEXADDIN" val="\documentclass{article}&#10;\usepackage{amsmath}&#10;\usepackage{color}&#10;\usepackage{mathptmx}&#10;\input{d:/0_Macros/makros_von_dirk.tex}&#10;\pagestyle{empty}&#10;\begin{document}&#10;&#10;dissipation $\mu E^2$ &#10;&#10;in $10^{-9} \, \rm m^2/s^3$&#10;&#10;&#10;\vspace{1cm}&#10;vertical &#10;&#10;diffusivity $K$ &#10;&#10;in $\rm cm^2/s$&#10;&#10;from Osborn-Cox&#10;\end{document}"/>
  <p:tag name="IGUANATEXSIZE" val="20"/>
  <p:tag name="IGUANATEXCURSOR" val="22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2,0729"/>
  <p:tag name="ORIGINALWIDTH" val="3358,219"/>
  <p:tag name="LATEXADDIN" val="\documentclass{article}&#10;\usepackage{amsmath}&#10;\usepackage{color}&#10;\usepackage{mathptmx}&#10;\input{d:/0_Macros/makros_von_dirk.tex}&#10;\pagestyle{empty}&#10;\begin{document}&#10;&#10;\noindent $\rightarrow$ equations for total energy $E$ &#10;and asymmetry $\Delta E $&#10;\beq&#10;\pt{E} +  \pz {} c_0 \Delta E \=  - \mu E^2 ~~,~~&#10;\pt{\Delta E} +  \pz {} c_0 E \= -\alpha \Delta E&#10;\eeq&#10;\end{document}"/>
  <p:tag name="IGUANATEXSIZE" val="20"/>
  <p:tag name="IGUANATEXCURSOR" val="23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0,3006"/>
  <p:tag name="ORIGINALWIDTH" val="720,0347"/>
  <p:tag name="LATEXADDIN" val="\documentclass{article}&#10;\usepackage{amsmath}&#10;\usepackage{color}&#10;\usepackage{mathptmx}&#10;\input{d:/0_Macros/makros_von_dirk.tex}&#10;\pagestyle{empty}&#10;\begin{document}&#10;&#10;\noindent total eastward propagating energy $F=F^++F^-$ and of difference   $\Delta F = F^+- F^-$&#10;&#10;and similar for westward propagating energy $G$&#10;\beq&#10;\pt F + \pz{} (c_0 \Delta F) = - \frac{2}{\pi}  \Omega \pz U  \Delta F -  \mu F (F+G)&#10;~~,~~&#10;\pt{ \Delta F}+ \pz{} (c_0  F) = - \frac{2}{\pi} \Omega  \pz U  F -  \alpha \Delta F&#10;\\&#10;\pt G + \pz{} (c_0 \Delta G) =  \frac{2}{\pi} \Omega \pz U  \Delta G  -  \mu G (F+G)&#10;~~,~~&#10;\pt{ \Delta G}+ \pz{} (c_0  G) = \frac{2}{\pi}  \Omega \pz U   G -   \alpha\Delta G&#10;   \eeq&#10;initial value problem, $\mu \= 0$ and   $\alpha \=0 $, shear (contours)&#10;&#10;\end{document}"/>
  <p:tag name="IGUANATEXSIZE" val="20"/>
  <p:tag name="IGUANATEXCURSOR" val="66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59,3839"/>
  <p:tag name="ORIGINALWIDTH" val="150,021"/>
  <p:tag name="LATEXADDIN" val="\documentclass{article}&#10;\usepackage{amsmath}&#10;\usepackage{color}&#10;\usepackage{mathptmx}&#10;\input{d:/0_Macros/makros_von_dirk.tex}&#10;\pagestyle{empty}&#10;\begin{document}&#10;&#10;$G^+$&#10;&#10;\vspace{2cm}&#10;$G^-$&#10;&#10;\end{document}"/>
  <p:tag name="IGUANATEXSIZE" val="20"/>
  <p:tag name="IGUANATEXCURSOR" val="18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57,1336"/>
  <p:tag name="ORIGINALWIDTH" val="152,2713"/>
  <p:tag name="LATEXADDIN" val="\documentclass{article}&#10;\usepackage{amsmath}&#10;\usepackage{color}&#10;\usepackage{mathptmx}&#10;\input{d:/0_Macros/makros_von_dirk.tex}&#10;\pagestyle{empty}&#10;\begin{document}&#10;&#10;$F^+$&#10;&#10;\vspace{2cm}&#10;$F^-$&#10;&#10;\end{document}"/>
  <p:tag name="IGUANATEXSIZE" val="20"/>
  <p:tag name="IGUANATEXCURSOR" val="18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2,2643"/>
  <p:tag name="ORIGINALWIDTH" val="720,0347"/>
  <p:tag name="LATEXADDIN" val="\documentclass{article}&#10;\usepackage{amsmath}&#10;\usepackage{color}&#10;\usepackage{mathptmx}&#10;\input{d:/0_Macros/makros_von_dirk.tex}&#10;\pagestyle{empty}&#10;\begin{document}&#10;&#10;\noindent total eastward propagating energy $F=F^++F^-$ and of difference   $\Delta F = F^+- F^-$&#10;&#10;and similar for westward propagating energy $G$&#10;\beq&#10;\pt F + \pz{} (c_0 \Delta F) = - \frac{2}{\pi}  \Omega \pz U  \Delta F -  \mu F (F+G)&#10;~~,~~&#10;\pt{ \Delta F}+ \pz{} (c_0  F) = - \frac{2}{\pi} \Omega  \pz U  F -  \alpha \Delta F&#10;\\&#10;\pt G + \pz{} (c_0 \Delta G) =  \frac{2}{\pi} \Omega \pz U  \Delta G  -  \mu G (F+G)&#10;~~,~~&#10;\pt{ \Delta G}+ \pz{} (c_0  G) = \frac{2}{\pi}  \Omega \pz U   G -   \alpha\Delta G&#10;   \eeq&#10;initial value problem, $\mu \= 0$ and   $\alpha \= 1/3\rm days $, shear (contours)&#10;&#10;\end{document}"/>
  <p:tag name="IGUANATEXSIZE" val="20"/>
  <p:tag name="IGUANATEXCURSOR" val="66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59,3839"/>
  <p:tag name="ORIGINALWIDTH" val="150,021"/>
  <p:tag name="LATEXADDIN" val="\documentclass{article}&#10;\usepackage{amsmath}&#10;\usepackage{color}&#10;\usepackage{mathptmx}&#10;\input{d:/0_Macros/makros_von_dirk.tex}&#10;\pagestyle{empty}&#10;\begin{document}&#10;&#10;$G^+$&#10;&#10;\vspace{2cm}&#10;$G^-$&#10;&#10;\end{document}"/>
  <p:tag name="IGUANATEXSIZE" val="20"/>
  <p:tag name="IGUANATEXCURSOR" val="18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57,1336"/>
  <p:tag name="ORIGINALWIDTH" val="152,2713"/>
  <p:tag name="LATEXADDIN" val="\documentclass{article}&#10;\usepackage{amsmath}&#10;\usepackage{color}&#10;\usepackage{mathptmx}&#10;\input{d:/0_Macros/makros_von_dirk.tex}&#10;\pagestyle{empty}&#10;\begin{document}&#10;&#10;$F^+$&#10;&#10;\vspace{2cm}&#10;$F^-$&#10;&#10;\end{document}"/>
  <p:tag name="IGUANATEXSIZE" val="20"/>
  <p:tag name="IGUANATEXCURSOR" val="18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2,2643"/>
  <p:tag name="ORIGINALWIDTH" val="720,0347"/>
  <p:tag name="LATEXADDIN" val="\documentclass{article}&#10;\usepackage{amsmath}&#10;\usepackage{color}&#10;\usepackage{mathptmx}&#10;\input{d:/0_Macros/makros_von_dirk.tex}&#10;\pagestyle{empty}&#10;\begin{document}&#10;&#10;\noindent total eastward propagating energy $F=F^++F^-$ and of difference   $\Delta F = F^+- F^-$&#10;&#10;and similar for westward propagating energy $G$&#10;\beq&#10;\pt F + \pz{} (c_0 \Delta F) = - \frac{2}{\pi}  \Omega \pz U  \Delta F -  \mu F (F+G)&#10;~~,~~&#10;\pt{ \Delta F}+ \pz{} (c_0  F) = - \frac{2}{\pi} \Omega  \pz U  F -  \alpha \Delta F&#10;\\&#10;\pt G + \pz{} (c_0 \Delta G) =  \frac{2}{\pi} \Omega \pz U  \Delta G  -  \mu G (F+G)&#10;~~,~~&#10;\pt{ \Delta G}+ \pz{} (c_0  G) = \frac{2}{\pi}  \Omega \pz U   G -   \alpha\Delta G&#10;   \eeq&#10;lower boundary forcing, $\mu \ne 0$ and   $\alpha \= 1/3\rm days $&#10;&#10;\end{document}"/>
  <p:tag name="IGUANATEXSIZE" val="20"/>
  <p:tag name="IGUANATEXCURSOR" val="66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41,3814"/>
  <p:tag name="ORIGINALWIDTH" val="153,0213"/>
  <p:tag name="LATEXADDIN" val="\documentclass{article}&#10;\usepackage{amsmath}&#10;\usepackage{color}&#10;\usepackage{mathptmx}&#10;\input{d:/0_Macros/makros_von_dirk.tex}&#10;\pagestyle{empty}&#10;\begin{document}&#10;&#10;$F^-$&#10;&#10;\vspace{2cm}&#10;$G^-$&#10;&#10;\end{document}"/>
  <p:tag name="IGUANATEXSIZE" val="20"/>
  <p:tag name="IGUANATEXCURSOR" val="16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,7656"/>
  <p:tag name="ORIGINALWIDTH" val="2032,034"/>
  <p:tag name="LATEXADDIN" val="\documentclass{article}&#10;\usepackage{amsmath}&#10;\usepackage{color}&#10;\usepackage{mathptmx}&#10;\input{d:/0_Macros/makros_von_dirk.tex}&#10;\pagestyle{empty}&#10;\begin{document}&#10;&#10;frequency $\omega$ and energy $E$ are conserved&#10;&#10;\end{document}"/>
  <p:tag name="IGUANATEXSIZE" val="20"/>
  <p:tag name="IGUANATEXCURSOR" val="20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59,3839"/>
  <p:tag name="ORIGINALWIDTH" val="156,0218"/>
  <p:tag name="LATEXADDIN" val="\documentclass{article}&#10;\usepackage{amsmath}&#10;\usepackage{color}&#10;\usepackage{mathptmx}&#10;\input{d:/0_Macros/makros_von_dirk.tex}&#10;\pagestyle{empty}&#10;\begin{document}&#10;&#10;$F^+$&#10;&#10;\vspace{2cm}&#10;$G^+$&#10;&#10;\end{document}"/>
  <p:tag name="IGUANATEXSIZE" val="20"/>
  <p:tag name="IGUANATEXCURSOR" val="18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2,2643"/>
  <p:tag name="ORIGINALWIDTH" val="720,0347"/>
  <p:tag name="LATEXADDIN" val="\documentclass{article}&#10;\usepackage{amsmath}&#10;\usepackage{color}&#10;\usepackage{mathptmx}&#10;\input{d:/0_Macros/makros_von_dirk.tex}&#10;\pagestyle{empty}&#10;\begin{document}&#10;&#10;\noindent total eastward propagating energy $F=F^++F^-$ and of difference   $\Delta F = F^+- F^-$&#10;&#10;and similar for westward propagating energy $G$&#10;\beq&#10;\pt F + \pz{} (c_0 \Delta F) = - \frac{2}{\pi}  \Omega \pz U  \Delta F -  \mu F (F+G)&#10;~~,~~&#10;\pt{ \Delta F}+ \pz{} (c_0  F) = - \frac{2}{\pi} \Omega  \pz U  F -  \alpha \Delta F&#10;\\&#10;\pt G + \pz{} (c_0 \Delta G) =  \frac{2}{\pi} \Omega \pz U  \Delta G  -  \mu G (F+G)&#10;~~,~~&#10;\pt{ \Delta G}+ \pz{} (c_0  G) = \frac{2}{\pi}  \Omega \pz U   G -   \alpha\Delta G&#10;   \eeq&#10;lower boundary forcing, $\mu \ne 0$ and   $\alpha \= 1/3\rm days $&#10;&#10;\end{document}"/>
  <p:tag name="IGUANATEXSIZE" val="20"/>
  <p:tag name="IGUANATEXCURSOR" val="66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0,2738"/>
  <p:tag name="ORIGINALWIDTH" val="3406,226"/>
  <p:tag name="LATEXADDIN" val="\documentclass{article}&#10;\usepackage{amsmath}&#10;\usepackage{color}&#10;\usepackage{mathptmx}&#10;\input{d:/0_Macros/makros_von_dirk.tex}&#10;\pagestyle{empty}&#10;\begin{document}&#10;&#10;energy transfer from mean flow&#10;$  ({2}/{\pi}) \Omega \pz{} U (\Delta G - \Delta F)$  in $10^8 \rm m^2/s^3$&#10;&#10;\end{document}"/>
  <p:tag name="IGUANATEXSIZE" val="20"/>
  <p:tag name="IGUANATEXCURSOR" val="18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47,676"/>
  <p:tag name="ORIGINALWIDTH" val="4287,599"/>
  <p:tag name="LATEXADDIN" val="\documentclass{article}&#10;\usepackage{amsmath}&#10;\usepackage{amssymb}&#10;\usepackage{color}&#10;\usepackage{mathptmx}&#10;\input{d:/0_Macros/makros_von_dirk.tex}&#10;\pagestyle{empty}&#10;\begin{document}&#10;&#10;{\grn $\bigstar$} without dissipation the wave-mean flow interaction vanishes in the time mean. This is due to vertical reflection.&#10;\medskip&#10;&#10;\medskip&#10;&#10;{\grn $\bigstar$} wave-induced stress and buoyancy flux&#10;\beq&#10;\pt E + \dz \dot z E \eq  \frac{E}{\omega} \dot{\omega}&#10;\\&#10;\eq ({2}/{\pi}) \Omega U_z (\Delta G - \Delta F)&#10;\\&#10;\eq \langle u' w' \rangle_{eff}  U_z  \= \langle u' w' \rangle  U_z + \frac{1}{N^2} \langle b'v' \rangle B_y&#10;\eeq&#10;&#10;{\grn $\bigstar$} without vertical boundaries one obtains enormous viscosities (P M\&quot;uller 1976):&#10;&#10;\beq&#10;({2}/{\pi}) \Omega U_z (\Delta G - \Delta F)\eq (2/\pi)^2 E \Omega^2 U_z^2 /\alpha \= \nu U_z^2&#10;\\&#10;\nu \eq (2/\pi)^2 E \Omega^2 /\alpha \= (2/\pi)^2 E \tau_v \Omega^2&#10;\eeq&#10;\medskip&#10;&#10;{\grn $\bigstar$} critical layers can be incorporated&#10;\medskip&#10;&#10;{\grn $\bigstar$} 3dim model is running (IDEMIX 4)&#10;&#10;\end{document}&#10;&#10;"/>
  <p:tag name="IGUANATEXSIZE" val="20"/>
  <p:tag name="IGUANATEXCURSOR" val="20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0,6987"/>
  <p:tag name="ORIGINALWIDTH" val="720,0347"/>
  <p:tag name="LATEXADDIN" val="\documentclass{article}&#10;\usepackage{amsmath}&#10;\usepackage{color}&#10;\usepackage{mathptmx}&#10;\input{d:/0_Macros/makros_von_dirk.tex}&#10;\pagestyle{empty}&#10;\begin{document}&#10;&#10;\noindent total eastward propagating energy $F=F^++F^-$ and of difference   $\Delta F = F^+- F^-$&#10;&#10;and similar for westward propagating energy $G$&#10;\beq&#10;\pt F + \pz{} (c_0 \Delta F) = - \frac{2}{\pi}  \Omega \pz U  \Delta F -  \mu F (F+G)&#10;~~,~~&#10;\pt{ \Delta F}+ \pz{} (c_0  F) = - \frac{2}{\pi} \Omega  \pz U  F -  \alpha \Delta F&#10;\\&#10;\pt G + \pz{} (c_0 \Delta G) =  \frac{2}{\pi} \Omega \pz U  \Delta G  -  \mu G (F+G)&#10;~~,~~&#10;\pt{ \Delta G}+ \pz{} (c_0  G) = \frac{2}{\pi}  \Omega \pz U   G -   \alpha\Delta G&#10;   \eeq&#10;&#10;\end{document}"/>
  <p:tag name="IGUANATEXSIZE" val="20"/>
  <p:tag name="IGUANATEXCURSOR" val="66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4,7912"/>
  <p:tag name="ORIGINALWIDTH" val="3824,034"/>
  <p:tag name="LATEXADDIN" val="\documentclass{article}&#10;\usepackage{amsmath}&#10;\usepackage{color}&#10;\usepackage{mathptmx}&#10;\input{d:/0_Macros/makros_von_dirk.tex}&#10;\pagestyle{empty}&#10;\begin{document}&#10;&#10;\noindent energy transfer to mean flow&#10;$  ({2}/{\pi}) \Omega \pz{} U (\Delta G - \Delta F)$  in $10^8 \rm m^2/s^3$&#10;&#10;\noindent non acceleration theorem:  no dissipation $\to$ no net wave effect on mean flow&#10;&#10;\end{document}"/>
  <p:tag name="IGUANATEXSIZE" val="20"/>
  <p:tag name="IGUANATEXCURSOR" val="27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719,24"/>
  <p:tag name="LATEXADDIN" val="\documentclass{article}&#10;\usepackage{amsmath}&#10;\usepackage{color}&#10;\usepackage{mathptmx}&#10;\input{d:/0_Macros/makros_von_dirk.tex}&#10;\pagestyle{empty}&#10;\begin{document}&#10;&#10;\red $\alpha \= 0$ (left)&#10;and $\alpha \= 1/3 \, \rm d$  (right)&#10;&#10;&#10;\end{document}"/>
  <p:tag name="IGUANATEXSIZE" val="20"/>
  <p:tag name="IGUANATEXCURSOR" val="16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,5153"/>
  <p:tag name="ORIGINALWIDTH" val="72,01008"/>
  <p:tag name="LATEXADDIN" val="\documentclass{article}&#10;\usepackage{amsmath}&#10;\usepackage{color}&#10;\usepackage{mathptmx}&#10;\input{d:/0_Macros/makros_von_dirk.tex}&#10;\pagestyle{empty}&#10;\begin{document}&#10;&#10;$\red f$&#10;&#10;\end{document}"/>
  <p:tag name="IGUANATEXSIZE" val="20"/>
  <p:tag name="IGUANATEXCURSOR" val="17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226,5316"/>
  <p:tag name="LATEXADDIN" val="\documentclass{article}&#10;\usepackage{amsmath}&#10;\usepackage{color}&#10;\usepackage{mathptmx}&#10;\input{d:/0_Macros/makros_von_dirk.tex}&#10;\pagestyle{empty}&#10;\begin{document}&#10;&#10;{\red $N(z)$}&#10;&#10;\end{document}"/>
  <p:tag name="IGUANATEXSIZE" val="20"/>
  <p:tag name="IGUANATEXCURSOR" val="16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223,5312"/>
  <p:tag name="LATEXADDIN" val="\documentclass{article}&#10;\usepackage{amsmath}&#10;\usepackage{color}&#10;\usepackage{mathptmx}&#10;\input{d:/0_Macros/makros_von_dirk.tex}&#10;\pagestyle{empty}&#10;\begin{document}&#10;&#10;{\blu $U(z)$}&#10;&#10;\end{document}"/>
  <p:tag name="IGUANATEXSIZE" val="20"/>
  <p:tag name="IGUANATEXCURSOR" val="169"/>
</p:tagLst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mbr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mbria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</Words>
  <Application>Microsoft Office PowerPoint</Application>
  <PresentationFormat>Bildschirmpräsentation (4:3)</PresentationFormat>
  <Paragraphs>91</Paragraphs>
  <Slides>29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29</vt:i4>
      </vt:variant>
    </vt:vector>
  </HeadingPairs>
  <TitlesOfParts>
    <vt:vector size="32" baseType="lpstr">
      <vt:lpstr>Standarddesign</vt:lpstr>
      <vt:lpstr>1_Benutzerdefiniertes Design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AWI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dolbers</dc:creator>
  <cp:lastModifiedBy>Dirk Olbers</cp:lastModifiedBy>
  <cp:revision>839</cp:revision>
  <dcterms:created xsi:type="dcterms:W3CDTF">2012-08-15T18:56:18Z</dcterms:created>
  <dcterms:modified xsi:type="dcterms:W3CDTF">2015-09-01T15:24:54Z</dcterms:modified>
</cp:coreProperties>
</file>