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446" r:id="rId2"/>
    <p:sldId id="257" r:id="rId3"/>
    <p:sldId id="511" r:id="rId4"/>
    <p:sldId id="545" r:id="rId5"/>
    <p:sldId id="542" r:id="rId6"/>
    <p:sldId id="512" r:id="rId7"/>
    <p:sldId id="513" r:id="rId8"/>
    <p:sldId id="514" r:id="rId9"/>
    <p:sldId id="540" r:id="rId10"/>
    <p:sldId id="541" r:id="rId11"/>
    <p:sldId id="515" r:id="rId12"/>
    <p:sldId id="544" r:id="rId13"/>
    <p:sldId id="516" r:id="rId14"/>
    <p:sldId id="543" r:id="rId15"/>
    <p:sldId id="517" r:id="rId16"/>
    <p:sldId id="518" r:id="rId17"/>
    <p:sldId id="528" r:id="rId18"/>
    <p:sldId id="530" r:id="rId19"/>
    <p:sldId id="526" r:id="rId20"/>
    <p:sldId id="527" r:id="rId21"/>
    <p:sldId id="529" r:id="rId22"/>
    <p:sldId id="531" r:id="rId23"/>
    <p:sldId id="532" r:id="rId24"/>
    <p:sldId id="533" r:id="rId25"/>
    <p:sldId id="520" r:id="rId26"/>
    <p:sldId id="521" r:id="rId27"/>
    <p:sldId id="522" r:id="rId28"/>
    <p:sldId id="523" r:id="rId29"/>
    <p:sldId id="453" r:id="rId30"/>
    <p:sldId id="485" r:id="rId31"/>
    <p:sldId id="502" r:id="rId32"/>
    <p:sldId id="477" r:id="rId33"/>
    <p:sldId id="503" r:id="rId34"/>
    <p:sldId id="504" r:id="rId35"/>
    <p:sldId id="505" r:id="rId36"/>
    <p:sldId id="507" r:id="rId37"/>
    <p:sldId id="534" r:id="rId38"/>
    <p:sldId id="536" r:id="rId39"/>
    <p:sldId id="535" r:id="rId40"/>
    <p:sldId id="537" r:id="rId41"/>
    <p:sldId id="538" r:id="rId42"/>
    <p:sldId id="539" r:id="rId43"/>
    <p:sldId id="467" r:id="rId44"/>
    <p:sldId id="524" r:id="rId45"/>
    <p:sldId id="509" r:id="rId46"/>
    <p:sldId id="445" r:id="rId47"/>
  </p:sldIdLst>
  <p:sldSz cx="9144000" cy="6858000" type="screen4x3"/>
  <p:notesSz cx="6669088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66FF"/>
    <a:srgbClr val="FF3399"/>
    <a:srgbClr val="C60000"/>
    <a:srgbClr val="A962EA"/>
    <a:srgbClr val="B679ED"/>
    <a:srgbClr val="66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85035" autoAdjust="0"/>
  </p:normalViewPr>
  <p:slideViewPr>
    <p:cSldViewPr snapToObjects="1">
      <p:cViewPr>
        <p:scale>
          <a:sx n="1" d="2"/>
          <a:sy n="1" d="2"/>
        </p:scale>
        <p:origin x="4020" y="14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12"/>
    </p:cViewPr>
  </p:sorterViewPr>
  <p:notesViewPr>
    <p:cSldViewPr snapToObjects="1">
      <p:cViewPr varScale="1">
        <p:scale>
          <a:sx n="55" d="100"/>
          <a:sy n="55" d="100"/>
        </p:scale>
        <p:origin x="-1746" y="-84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5" Type="http://schemas.openxmlformats.org/officeDocument/2006/relationships/image" Target="../media/image72.wmf"/><Relationship Id="rId4" Type="http://schemas.openxmlformats.org/officeDocument/2006/relationships/image" Target="../media/image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87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03" tIns="46201" rIns="92403" bIns="46201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Helvetica" panose="020B0604020202020204" pitchFamily="34" charset="0"/>
              </a:defRPr>
            </a:lvl1pPr>
          </a:lstStyle>
          <a:p>
            <a:endParaRPr lang="en-US" altLang="de-DE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8225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03" tIns="46201" rIns="92403" bIns="4620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Helvetica" panose="020B0604020202020204" pitchFamily="34" charset="0"/>
              </a:defRPr>
            </a:lvl1pPr>
          </a:lstStyle>
          <a:p>
            <a:endParaRPr lang="en-US" altLang="de-DE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61500"/>
            <a:ext cx="28987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03" tIns="46201" rIns="92403" bIns="46201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Helvetica" panose="020B0604020202020204" pitchFamily="34" charset="0"/>
              </a:defRPr>
            </a:lvl1pPr>
          </a:lstStyle>
          <a:p>
            <a:endParaRPr lang="en-US" altLang="de-DE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461500"/>
            <a:ext cx="28225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03" tIns="46201" rIns="92403" bIns="4620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Helvetica" panose="020B0604020202020204" pitchFamily="34" charset="0"/>
              </a:defRPr>
            </a:lvl1pPr>
          </a:lstStyle>
          <a:p>
            <a:fld id="{D6183163-4048-41BD-8141-45DEE3185A1A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99351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03" tIns="46201" rIns="92403" bIns="46201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03" tIns="46201" rIns="92403" bIns="4620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de-DE"/>
          </a:p>
        </p:txBody>
      </p:sp>
      <p:sp>
        <p:nvSpPr>
          <p:cNvPr id="614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57250" y="746125"/>
            <a:ext cx="4959350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03" tIns="46201" rIns="92403" bIns="462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ja-JP" smtClean="0"/>
              <a:t>Klicken Sie, um die Textformatierung des Masters zu bearbeiten.</a:t>
            </a:r>
          </a:p>
          <a:p>
            <a:pPr lvl="1"/>
            <a:r>
              <a:rPr lang="de-DE" altLang="ja-JP" smtClean="0"/>
              <a:t>Zweite Ebene</a:t>
            </a:r>
          </a:p>
          <a:p>
            <a:pPr lvl="2"/>
            <a:r>
              <a:rPr lang="de-DE" altLang="ja-JP" smtClean="0"/>
              <a:t>Dritte Ebene</a:t>
            </a:r>
          </a:p>
          <a:p>
            <a:pPr lvl="3"/>
            <a:r>
              <a:rPr lang="de-DE" altLang="ja-JP" smtClean="0"/>
              <a:t>Vierte Ebene</a:t>
            </a:r>
          </a:p>
          <a:p>
            <a:pPr lvl="4"/>
            <a:r>
              <a:rPr lang="de-DE" altLang="ja-JP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03" tIns="46201" rIns="92403" bIns="46201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975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03" tIns="46201" rIns="92403" bIns="4620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 New Roman" panose="02020603050405020304" pitchFamily="18" charset="0"/>
              </a:defRPr>
            </a:lvl1pPr>
          </a:lstStyle>
          <a:p>
            <a:fld id="{3A9BC7CE-7218-4FAD-B44B-E809CBB69FF8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00953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C9E585-BC24-4298-89EA-EAB9474C4162}" type="slidenum">
              <a:rPr lang="en-US" altLang="de-DE"/>
              <a:pPr/>
              <a:t>1</a:t>
            </a:fld>
            <a:endParaRPr lang="en-US" altLang="de-DE"/>
          </a:p>
        </p:txBody>
      </p:sp>
      <p:sp>
        <p:nvSpPr>
          <p:cNvPr id="2918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714875"/>
            <a:ext cx="4887912" cy="4467225"/>
          </a:xfrm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9952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D68E0C-9CD4-4ACC-A6BB-C43B651BA60A}" type="slidenum">
              <a:rPr lang="en-US" altLang="de-DE"/>
              <a:pPr/>
              <a:t>20</a:t>
            </a:fld>
            <a:endParaRPr lang="en-US" altLang="de-DE"/>
          </a:p>
        </p:txBody>
      </p:sp>
      <p:sp>
        <p:nvSpPr>
          <p:cNvPr id="431106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855663" y="744538"/>
            <a:ext cx="4959350" cy="3719512"/>
          </a:xfrm>
          <a:ln/>
        </p:spPr>
      </p:sp>
      <p:sp>
        <p:nvSpPr>
          <p:cNvPr id="431107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889000" y="4714875"/>
            <a:ext cx="4891088" cy="43751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11761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1AF2B-1AAB-4EA3-8C80-0DDCBB7EB474}" type="slidenum">
              <a:rPr lang="en-US" altLang="de-DE"/>
              <a:pPr/>
              <a:t>22</a:t>
            </a:fld>
            <a:endParaRPr lang="en-US" altLang="de-DE"/>
          </a:p>
        </p:txBody>
      </p:sp>
      <p:sp>
        <p:nvSpPr>
          <p:cNvPr id="4372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66750" y="4716463"/>
            <a:ext cx="5335588" cy="4465637"/>
          </a:xfrm>
        </p:spPr>
        <p:txBody>
          <a:bodyPr lIns="90727" tIns="45363" rIns="90727" bIns="45363"/>
          <a:lstStyle/>
          <a:p>
            <a:pPr>
              <a:spcBef>
                <a:spcPct val="0"/>
              </a:spcBef>
            </a:pPr>
            <a:r>
              <a:rPr lang="de-DE" altLang="de-DE" b="1"/>
              <a:t>Kommentare:</a:t>
            </a:r>
          </a:p>
          <a:p>
            <a:pPr>
              <a:spcBef>
                <a:spcPct val="0"/>
              </a:spcBef>
            </a:pPr>
            <a:r>
              <a:rPr lang="de-DE" altLang="de-DE"/>
              <a:t>Gestrichelte Kurve weglassen, verwirrt nur (oder ausführlicher auf Extra-Folie erklären)</a:t>
            </a:r>
          </a:p>
          <a:p>
            <a:pPr>
              <a:spcBef>
                <a:spcPct val="0"/>
              </a:spcBef>
            </a:pPr>
            <a:r>
              <a:rPr lang="de-DE" altLang="de-DE"/>
              <a:t>Nur auf Nachfrage auf die unterschiedliche Wärmeflussbestimmung eingehen</a:t>
            </a:r>
          </a:p>
        </p:txBody>
      </p:sp>
      <p:sp>
        <p:nvSpPr>
          <p:cNvPr id="437252" name="Foliennummernplatzhalter 3"/>
          <p:cNvSpPr txBox="1">
            <a:spLocks noGrp="1"/>
          </p:cNvSpPr>
          <p:nvPr/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7" tIns="45363" rIns="90727" bIns="45363" anchor="b"/>
          <a:lstStyle>
            <a:lvl1pPr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6600" indent="-282575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3475" indent="-225425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87500" indent="-227013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41525" indent="-227013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8725" indent="-227013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5925" indent="-227013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13125" indent="-227013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0325" indent="-227013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C57F8CA4-4E43-4E98-BBDD-E59E1590AC98}" type="slidenum">
              <a:rPr lang="de-DE" altLang="de-DE" sz="1200">
                <a:latin typeface="Calibri" panose="020F0502020204030204" pitchFamily="34" charset="0"/>
                <a:ea typeface="ヒラギノ角ゴ ProN W3"/>
                <a:cs typeface="ヒラギノ角ゴ ProN W3"/>
              </a:rPr>
              <a:pPr algn="r" eaLnBrk="1" hangingPunct="1"/>
              <a:t>22</a:t>
            </a:fld>
            <a:endParaRPr lang="de-DE" altLang="de-DE" sz="1200">
              <a:latin typeface="Calibri" panose="020F0502020204030204" pitchFamily="34" charset="0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80615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0F7B3D-F82E-4EB4-8853-53B9063F28AE}" type="slidenum">
              <a:rPr lang="en-US" altLang="de-DE"/>
              <a:pPr/>
              <a:t>24</a:t>
            </a:fld>
            <a:endParaRPr lang="en-US" altLang="de-DE"/>
          </a:p>
        </p:txBody>
      </p:sp>
      <p:sp>
        <p:nvSpPr>
          <p:cNvPr id="4403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440323" name="Notizenplatzhalter 2"/>
          <p:cNvSpPr>
            <a:spLocks noGrp="1"/>
          </p:cNvSpPr>
          <p:nvPr>
            <p:ph type="body" idx="1"/>
          </p:nvPr>
        </p:nvSpPr>
        <p:spPr>
          <a:xfrm>
            <a:off x="666750" y="4716463"/>
            <a:ext cx="5335588" cy="4465637"/>
          </a:xfrm>
        </p:spPr>
        <p:txBody>
          <a:bodyPr lIns="90727" tIns="45363" rIns="90727" bIns="45363"/>
          <a:lstStyle/>
          <a:p>
            <a:pPr>
              <a:spcBef>
                <a:spcPct val="0"/>
              </a:spcBef>
            </a:pPr>
            <a:r>
              <a:rPr lang="de-DE" altLang="de-DE"/>
              <a:t>Vertikalgeschwindigkeit in m/s fehlt!</a:t>
            </a:r>
          </a:p>
          <a:p>
            <a:pPr>
              <a:spcBef>
                <a:spcPct val="0"/>
              </a:spcBef>
            </a:pPr>
            <a:endParaRPr lang="de-DE" altLang="de-DE"/>
          </a:p>
          <a:p>
            <a:pPr>
              <a:spcBef>
                <a:spcPct val="0"/>
              </a:spcBef>
            </a:pPr>
            <a:r>
              <a:rPr lang="de-DE" altLang="de-DE"/>
              <a:t>Hiernach Fazit einbauen!</a:t>
            </a:r>
          </a:p>
        </p:txBody>
      </p:sp>
      <p:sp>
        <p:nvSpPr>
          <p:cNvPr id="440324" name="Foliennummernplatzhalter 3"/>
          <p:cNvSpPr txBox="1">
            <a:spLocks noGrp="1"/>
          </p:cNvSpPr>
          <p:nvPr/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7" tIns="45363" rIns="90727" bIns="45363" anchor="b"/>
          <a:lstStyle>
            <a:lvl1pPr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6600" indent="-282575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3475" indent="-225425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87500" indent="-227013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41525" indent="-227013"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8725" indent="-227013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5925" indent="-227013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13125" indent="-227013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0325" indent="-227013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09457501-2A1F-49B8-BF6B-AA50BB3BDC9C}" type="slidenum">
              <a:rPr lang="de-DE" altLang="de-DE" sz="1200">
                <a:latin typeface="Calibri" panose="020F0502020204030204" pitchFamily="34" charset="0"/>
                <a:ea typeface="ヒラギノ角ゴ ProN W3"/>
                <a:cs typeface="ヒラギノ角ゴ ProN W3"/>
              </a:rPr>
              <a:pPr algn="r" eaLnBrk="1" hangingPunct="1"/>
              <a:t>24</a:t>
            </a:fld>
            <a:endParaRPr lang="de-DE" altLang="de-DE" sz="1200">
              <a:latin typeface="Calibri" panose="020F0502020204030204" pitchFamily="34" charset="0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221122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0ED8D3-AC4E-4497-855A-2E1851803384}" type="slidenum">
              <a:rPr lang="en-US" altLang="de-DE"/>
              <a:pPr/>
              <a:t>25</a:t>
            </a:fld>
            <a:endParaRPr lang="en-US" altLang="de-DE"/>
          </a:p>
        </p:txBody>
      </p:sp>
      <p:sp>
        <p:nvSpPr>
          <p:cNvPr id="4198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40297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D84D75-9B02-4E27-A753-173D11DFC770}" type="slidenum">
              <a:rPr lang="en-US" altLang="de-DE"/>
              <a:pPr/>
              <a:t>26</a:t>
            </a:fld>
            <a:endParaRPr lang="en-US" altLang="de-DE"/>
          </a:p>
        </p:txBody>
      </p:sp>
      <p:sp>
        <p:nvSpPr>
          <p:cNvPr id="4218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37270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A38737-0B7C-4199-A519-D77799B2552A}" type="slidenum">
              <a:rPr lang="en-US" altLang="de-DE"/>
              <a:pPr/>
              <a:t>27</a:t>
            </a:fld>
            <a:endParaRPr lang="en-US" altLang="de-DE"/>
          </a:p>
        </p:txBody>
      </p:sp>
      <p:sp>
        <p:nvSpPr>
          <p:cNvPr id="4239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11581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58485-7DCA-4E56-B22E-221F717B7A8E}" type="slidenum">
              <a:rPr lang="en-US" altLang="de-DE"/>
              <a:pPr/>
              <a:t>29</a:t>
            </a:fld>
            <a:endParaRPr lang="en-US" altLang="de-DE"/>
          </a:p>
        </p:txBody>
      </p:sp>
      <p:sp>
        <p:nvSpPr>
          <p:cNvPr id="3317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6146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5ED664-0A6F-44E3-B76D-8A12754F73C7}" type="slidenum">
              <a:rPr lang="en-US" altLang="de-DE"/>
              <a:pPr/>
              <a:t>43</a:t>
            </a:fld>
            <a:endParaRPr lang="en-US" altLang="de-DE"/>
          </a:p>
        </p:txBody>
      </p:sp>
      <p:sp>
        <p:nvSpPr>
          <p:cNvPr id="3543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144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8F1C8-1AFE-4C4F-8CA2-157EECDD25D5}" type="slidenum">
              <a:rPr lang="en-US" altLang="de-DE"/>
              <a:pPr/>
              <a:t>45</a:t>
            </a:fld>
            <a:endParaRPr lang="en-US" altLang="de-DE"/>
          </a:p>
        </p:txBody>
      </p:sp>
      <p:sp>
        <p:nvSpPr>
          <p:cNvPr id="4034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9561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CBBA20-020D-4748-A643-5ECFB2BFA496}" type="slidenum">
              <a:rPr lang="en-US" altLang="de-DE"/>
              <a:pPr/>
              <a:t>46</a:t>
            </a:fld>
            <a:endParaRPr lang="en-US" altLang="de-DE"/>
          </a:p>
        </p:txBody>
      </p:sp>
      <p:sp>
        <p:nvSpPr>
          <p:cNvPr id="3553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13377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D66BE4-FCA7-4CA2-AF77-E38C8C7C07C6}" type="slidenum">
              <a:rPr lang="en-US" altLang="de-DE"/>
              <a:pPr/>
              <a:t>2</a:t>
            </a:fld>
            <a:endParaRPr lang="en-US" altLang="de-DE"/>
          </a:p>
        </p:txBody>
      </p:sp>
      <p:sp>
        <p:nvSpPr>
          <p:cNvPr id="3307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55626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CD8084-636D-45EA-9013-9AFBA1C3CE9C}" type="slidenum">
              <a:rPr lang="en-US" altLang="de-DE"/>
              <a:pPr/>
              <a:t>6</a:t>
            </a:fld>
            <a:endParaRPr lang="en-US" altLang="de-DE"/>
          </a:p>
        </p:txBody>
      </p:sp>
      <p:sp>
        <p:nvSpPr>
          <p:cNvPr id="407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5797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376BF-48B4-48F4-AFE2-8A9809CBEBA8}" type="slidenum">
              <a:rPr lang="en-US" altLang="de-DE"/>
              <a:pPr/>
              <a:t>7</a:t>
            </a:fld>
            <a:endParaRPr lang="en-US" altLang="de-DE"/>
          </a:p>
        </p:txBody>
      </p:sp>
      <p:sp>
        <p:nvSpPr>
          <p:cNvPr id="4096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8277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32D8C5-51E9-451D-AC38-66703CF02FB0}" type="slidenum">
              <a:rPr lang="en-US" altLang="de-DE"/>
              <a:pPr/>
              <a:t>8</a:t>
            </a:fld>
            <a:endParaRPr lang="en-US" altLang="de-DE"/>
          </a:p>
        </p:txBody>
      </p:sp>
      <p:sp>
        <p:nvSpPr>
          <p:cNvPr id="4116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09901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B418A5-827F-4421-8BC5-545AE7C2451B}" type="slidenum">
              <a:rPr lang="en-US" altLang="de-DE"/>
              <a:pPr/>
              <a:t>13</a:t>
            </a:fld>
            <a:endParaRPr lang="en-US" altLang="de-DE"/>
          </a:p>
        </p:txBody>
      </p:sp>
      <p:sp>
        <p:nvSpPr>
          <p:cNvPr id="4147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9885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CB6AF-C5A7-4D4B-85C0-BE22C5CC1DCF}" type="slidenum">
              <a:rPr lang="en-US" altLang="de-DE"/>
              <a:pPr/>
              <a:t>14</a:t>
            </a:fld>
            <a:endParaRPr lang="en-US" altLang="de-DE"/>
          </a:p>
        </p:txBody>
      </p:sp>
      <p:sp>
        <p:nvSpPr>
          <p:cNvPr id="4515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6120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15DE48-6DFF-434A-9E8E-8A25DA661768}" type="slidenum">
              <a:rPr lang="en-US" altLang="de-DE"/>
              <a:pPr/>
              <a:t>18</a:t>
            </a:fld>
            <a:endParaRPr lang="en-US" altLang="de-DE"/>
          </a:p>
        </p:txBody>
      </p:sp>
      <p:sp>
        <p:nvSpPr>
          <p:cNvPr id="4352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714875"/>
            <a:ext cx="4887912" cy="4467225"/>
          </a:xfrm>
        </p:spPr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168553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5897D2-523F-447F-AB86-E00FBEBBA34F}" type="slidenum">
              <a:rPr lang="en-US" altLang="de-DE"/>
              <a:pPr/>
              <a:t>19</a:t>
            </a:fld>
            <a:endParaRPr lang="en-US" altLang="de-DE"/>
          </a:p>
        </p:txBody>
      </p:sp>
      <p:sp>
        <p:nvSpPr>
          <p:cNvPr id="429058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855663" y="744538"/>
            <a:ext cx="4959350" cy="3719512"/>
          </a:xfrm>
          <a:ln/>
        </p:spPr>
      </p:sp>
      <p:sp>
        <p:nvSpPr>
          <p:cNvPr id="429059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889000" y="4714875"/>
            <a:ext cx="4891088" cy="43751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1812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788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54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62750" y="381000"/>
            <a:ext cx="2152650" cy="5715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305550" cy="57150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872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238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229100" cy="40386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86300" y="2057400"/>
            <a:ext cx="4229100" cy="19431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86300" y="4152900"/>
            <a:ext cx="4229100" cy="19431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41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291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8541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229100" cy="40386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6300" y="2057400"/>
            <a:ext cx="4229100" cy="40386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784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1490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836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59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70867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99278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>
                <a:gamma/>
                <a:shade val="66275"/>
                <a:invGamma/>
              </a:srgbClr>
            </a:gs>
            <a:gs pos="50000">
              <a:srgbClr val="99CCFF"/>
            </a:gs>
            <a:gs pos="100000">
              <a:srgbClr val="99CCFF">
                <a:gamma/>
                <a:shade val="6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861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das Titelformat zu bearbeiten</a:t>
            </a:r>
          </a:p>
        </p:txBody>
      </p:sp>
      <p:sp>
        <p:nvSpPr>
          <p:cNvPr id="1071" name="Rectangle 4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610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graphicFrame>
        <p:nvGraphicFramePr>
          <p:cNvPr id="1081" name="Object 57"/>
          <p:cNvGraphicFramePr>
            <a:graphicFrameLocks noChangeAspect="1"/>
          </p:cNvGraphicFramePr>
          <p:nvPr/>
        </p:nvGraphicFramePr>
        <p:xfrm>
          <a:off x="47625" y="6402388"/>
          <a:ext cx="4921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Photo Editor Photo" r:id="rId16" imgW="4009524" imgH="3723810" progId="MSPhotoEd.3">
                  <p:embed/>
                </p:oleObj>
              </mc:Choice>
              <mc:Fallback>
                <p:oleObj name="Photo Editor Photo" r:id="rId16" imgW="4009524" imgH="3723810" progId="MSPhotoEd.3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" y="6402388"/>
                        <a:ext cx="4921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4" name="Picture 60" descr="luh_logo_rgb_0_80_155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359525"/>
            <a:ext cx="1766887" cy="5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" name="Text Box 61"/>
          <p:cNvSpPr txBox="1">
            <a:spLocks noChangeArrowheads="1"/>
          </p:cNvSpPr>
          <p:nvPr userDrawn="1"/>
        </p:nvSpPr>
        <p:spPr bwMode="auto">
          <a:xfrm>
            <a:off x="695325" y="-31750"/>
            <a:ext cx="8397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400" b="1">
                <a:solidFill>
                  <a:schemeClr val="folHlink"/>
                </a:solidFill>
                <a:latin typeface="Helvetica" panose="020B0604020202020204" pitchFamily="34" charset="0"/>
              </a:rPr>
              <a:t>7th WTD   Vilm 2015                                                                         LES of Convective ABL and OML</a:t>
            </a:r>
          </a:p>
        </p:txBody>
      </p:sp>
      <p:sp>
        <p:nvSpPr>
          <p:cNvPr id="1086" name="Line 62"/>
          <p:cNvSpPr>
            <a:spLocks noChangeShapeType="1"/>
          </p:cNvSpPr>
          <p:nvPr userDrawn="1"/>
        </p:nvSpPr>
        <p:spPr bwMode="auto">
          <a:xfrm>
            <a:off x="717550" y="252413"/>
            <a:ext cx="837565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88" name="Picture 64" descr="palm_logo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9688"/>
            <a:ext cx="49371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7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0.pn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hyperlink" Target="%22c:/Program%20Files%20(x86)/Mozilla%20Firefox/firefox.exe%22%20%20%22d:/Dvrp_daten/cbl_local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file:///C:\Program%20Files%20(x86)\Windows%20Media%20Player\wmplayer.exe%20-fullscreen%20c:\Users\raasch\Filme\dust_devil_staub_long_xvid.avi" TargetMode="External"/><Relationship Id="rId3" Type="http://schemas.openxmlformats.org/officeDocument/2006/relationships/hyperlink" Target="file:///C:\Program%20Files%20(x86)\Windows%20Media%20Player\wmplayer.exe%20-fullscreen%20c:\Users\raasch\Filme\cbl_hor_prt_total_better_colors.avi" TargetMode="External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Program%20Files%20(x86)\Windows%20Media%20Player\wmplayer.exe%20-fullscreen%20c:\Users\raasch\Filme\dust_devil_japan.avi" TargetMode="External"/><Relationship Id="rId5" Type="http://schemas.openxmlformats.org/officeDocument/2006/relationships/hyperlink" Target="file:///C:\Program%20Files%20(x86)\Windows%20Media%20Player\wmplayer.exe%20-fullscreen%20c:\Users\raasch\Filme\cbl_hor_prt_aussch_better_colors.avi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%20(x86)\Windows%20Media%20Player\wmplayer.exe%20-fullscreen%20c:\Users\raasch\Filme\cloud_streets_micha.avi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image" Target="../media/image54.jpe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file:///C:\Program%20Files%20(x86)\Windows%20Media%20Player\wmplayer.exe%20-fullscreen%20c:\Users\raasch\Filme\trade_wind_cu_xvid.avi" TargetMode="External"/><Relationship Id="rId13" Type="http://schemas.openxmlformats.org/officeDocument/2006/relationships/hyperlink" Target="file:///C:\Program%20Files%20(x86)\Windows%20Media%20Player\wmplayer.exe%20-fullscreen%20c:\Users\raasch\Filme\airport_gusts_new.mp4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jpeg"/><Relationship Id="rId2" Type="http://schemas.openxmlformats.org/officeDocument/2006/relationships/hyperlink" Target="file:///C:\Program%20Files%20(x86)\Windows%20Media%20Player\wmplayer.exe%20-fullscreen%20c:\Users\raasch\Filme\dust_devil_staub_mpeg4.av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Program%20Files%20(x86)\Windows%20Media%20Player\wmplayer.exe%20-fullscreen%20c:\Users\raasch\Filme\canopy_edge_vorticity.avi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file:///C:\Program%20Files%20(x86)\Windows%20Media%20Player\wmplayer.exe%20-fullscreen%20c:\Users\raasch\Filme\entrainment_vapor_blau_schraeg.avi" TargetMode="External"/><Relationship Id="rId4" Type="http://schemas.openxmlformats.org/officeDocument/2006/relationships/hyperlink" Target="file:///C:\Program%20Files%20(x86)\Windows%20Media%20Player\wmplayer.exe%20-fullscreen%20c:\Users\raasch\Filme\cloud_streets_micha.avi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21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66.wmf"/><Relationship Id="rId4" Type="http://schemas.openxmlformats.org/officeDocument/2006/relationships/image" Target="../media/image63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68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7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67.wmf"/><Relationship Id="rId4" Type="http://schemas.openxmlformats.org/officeDocument/2006/relationships/image" Target="../media/image69.wmf"/><Relationship Id="rId9" Type="http://schemas.openxmlformats.org/officeDocument/2006/relationships/oleObject" Target="../embeddings/oleObject25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26.wmf"/><Relationship Id="rId4" Type="http://schemas.openxmlformats.org/officeDocument/2006/relationships/image" Target="../media/image73.wmf"/><Relationship Id="rId9" Type="http://schemas.openxmlformats.org/officeDocument/2006/relationships/oleObject" Target="../embeddings/oleObject30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37.bin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80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81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image" Target="../media/image14.png"/><Relationship Id="rId4" Type="http://schemas.openxmlformats.org/officeDocument/2006/relationships/hyperlink" Target="%22C:/Programme/Mozilla%20Firefox/firefox.exe%22%20%20%22C:/Dokumente%20und%20Einstellungen/raasch/Eigene%20Dateien/Vortraege/Physik_fuer_Aufgeweckte/scenes/cbl_local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4" Type="http://schemas.openxmlformats.org/officeDocument/2006/relationships/hyperlink" Target="%22C:/Programme/Mozilla%20Firefox/firefox.exe%22%20%20%22C:/Dokumente%20und%20Einstellungen/raasch/Eigene%20Dateien/Vortraege/Physik_fuer_Aufgeweckte/scenes/cbl_local.html" TargetMode="External"/><Relationship Id="rId9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hyperlink" Target="file:///C:\Programme\Windows%20Media%20Player\mplayer2.exe%20-fullscreen%20c:\Dokumente%20und%20Einstellungen\raasch\Eigene%20Dateien\Praesentationen\Filme\cbl_qct4a.m2v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ChangeArrowheads="1"/>
          </p:cNvSpPr>
          <p:nvPr/>
        </p:nvSpPr>
        <p:spPr bwMode="auto">
          <a:xfrm flipH="1" flipV="1">
            <a:off x="1671638" y="5165725"/>
            <a:ext cx="287337" cy="3603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48525" name="Rectangle 13"/>
          <p:cNvSpPr>
            <a:spLocks noChangeArrowheads="1"/>
          </p:cNvSpPr>
          <p:nvPr/>
        </p:nvSpPr>
        <p:spPr bwMode="auto">
          <a:xfrm>
            <a:off x="3721100" y="5157788"/>
            <a:ext cx="215900" cy="3571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448571" name="Object 59"/>
          <p:cNvGraphicFramePr>
            <a:graphicFrameLocks noChangeAspect="1"/>
          </p:cNvGraphicFramePr>
          <p:nvPr>
            <p:ph idx="1"/>
          </p:nvPr>
        </p:nvGraphicFramePr>
        <p:xfrm>
          <a:off x="1687513" y="5160963"/>
          <a:ext cx="241458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74" name="Formel" r:id="rId3" imgW="1143000" imgH="203040" progId="Equation.3">
                  <p:embed/>
                </p:oleObj>
              </mc:Choice>
              <mc:Fallback>
                <p:oleObj name="Formel" r:id="rId3" imgW="1143000" imgH="203040" progId="Equation.3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513" y="5160963"/>
                        <a:ext cx="2414587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8515" name="Rectangle 3"/>
          <p:cNvSpPr>
            <a:spLocks noChangeArrowheads="1"/>
          </p:cNvSpPr>
          <p:nvPr/>
        </p:nvSpPr>
        <p:spPr bwMode="auto">
          <a:xfrm flipH="1" flipV="1">
            <a:off x="2641600" y="2205038"/>
            <a:ext cx="287338" cy="3603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48517" name="Rectangle 5"/>
          <p:cNvSpPr>
            <a:spLocks noChangeArrowheads="1"/>
          </p:cNvSpPr>
          <p:nvPr/>
        </p:nvSpPr>
        <p:spPr bwMode="auto">
          <a:xfrm flipH="1" flipV="1">
            <a:off x="987425" y="3198813"/>
            <a:ext cx="287338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48518" name="Rectangle 6"/>
          <p:cNvSpPr>
            <a:spLocks noChangeArrowheads="1"/>
          </p:cNvSpPr>
          <p:nvPr/>
        </p:nvSpPr>
        <p:spPr bwMode="auto">
          <a:xfrm flipH="1" flipV="1">
            <a:off x="3160713" y="2206625"/>
            <a:ext cx="287337" cy="3603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48519" name="Rectangle 7"/>
          <p:cNvSpPr>
            <a:spLocks noChangeArrowheads="1"/>
          </p:cNvSpPr>
          <p:nvPr/>
        </p:nvSpPr>
        <p:spPr bwMode="auto">
          <a:xfrm flipH="1" flipV="1">
            <a:off x="3997325" y="2206625"/>
            <a:ext cx="287338" cy="3603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448520" name="Object 8"/>
          <p:cNvGraphicFramePr>
            <a:graphicFrameLocks noChangeAspect="1"/>
          </p:cNvGraphicFramePr>
          <p:nvPr/>
        </p:nvGraphicFramePr>
        <p:xfrm>
          <a:off x="1404938" y="2060575"/>
          <a:ext cx="2087562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75" name="Formel" r:id="rId5" imgW="850680" imgH="253800" progId="Equation.3">
                  <p:embed/>
                </p:oleObj>
              </mc:Choice>
              <mc:Fallback>
                <p:oleObj name="Formel" r:id="rId5" imgW="850680" imgH="253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4938" y="2060575"/>
                        <a:ext cx="2087562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8521" name="Object 9"/>
          <p:cNvGraphicFramePr>
            <a:graphicFrameLocks noChangeAspect="1"/>
          </p:cNvGraphicFramePr>
          <p:nvPr/>
        </p:nvGraphicFramePr>
        <p:xfrm>
          <a:off x="3995738" y="1990725"/>
          <a:ext cx="411638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76" name="Formel" r:id="rId7" imgW="1549080" imgH="266400" progId="Equation.3">
                  <p:embed/>
                </p:oleObj>
              </mc:Choice>
              <mc:Fallback>
                <p:oleObj name="Formel" r:id="rId7" imgW="1549080" imgH="2664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990725"/>
                        <a:ext cx="4116387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8522" name="Object 10"/>
          <p:cNvGraphicFramePr>
            <a:graphicFrameLocks noChangeAspect="1"/>
          </p:cNvGraphicFramePr>
          <p:nvPr/>
        </p:nvGraphicFramePr>
        <p:xfrm>
          <a:off x="742950" y="2981325"/>
          <a:ext cx="8062913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77" name="Formel" r:id="rId9" imgW="3492360" imgH="558720" progId="Equation.3">
                  <p:embed/>
                </p:oleObj>
              </mc:Choice>
              <mc:Fallback>
                <p:oleObj name="Formel" r:id="rId9" imgW="3492360" imgH="55872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" y="2981325"/>
                        <a:ext cx="8062913" cy="129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8523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e-DE" altLang="de-DE" sz="2800"/>
              <a:t>Short Introduction to LES (III)</a:t>
            </a:r>
          </a:p>
        </p:txBody>
      </p:sp>
      <p:sp>
        <p:nvSpPr>
          <p:cNvPr id="448524" name="Text Box 12"/>
          <p:cNvSpPr txBox="1">
            <a:spLocks noChangeArrowheads="1"/>
          </p:cNvSpPr>
          <p:nvPr/>
        </p:nvSpPr>
        <p:spPr bwMode="auto">
          <a:xfrm>
            <a:off x="755650" y="1341438"/>
            <a:ext cx="7702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2000">
                <a:latin typeface="Helvetica" panose="020B0604020202020204" pitchFamily="34" charset="0"/>
              </a:rPr>
              <a:t>LES SGS-turbulence parameterization (after Deardorff):</a:t>
            </a:r>
            <a:endParaRPr lang="de-DE" altLang="de-DE" sz="1600">
              <a:latin typeface="Helvetica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14" grpId="0" animBg="1"/>
      <p:bldP spid="448525" grpId="0" animBg="1"/>
      <p:bldP spid="448515" grpId="0" animBg="1"/>
      <p:bldP spid="448517" grpId="0" animBg="1"/>
      <p:bldP spid="448518" grpId="0" animBg="1"/>
      <p:bldP spid="4485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 descr="LES_val1"/>
          <p:cNvPicPr>
            <a:picLocks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640013"/>
            <a:ext cx="7772400" cy="378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2675" name="Text Box 3"/>
          <p:cNvSpPr txBox="1">
            <a:spLocks noChangeArrowheads="1"/>
          </p:cNvSpPr>
          <p:nvPr/>
        </p:nvSpPr>
        <p:spPr bwMode="auto">
          <a:xfrm>
            <a:off x="333375" y="1873250"/>
            <a:ext cx="56467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b="1">
                <a:latin typeface="Helvetica" panose="020B0604020202020204" pitchFamily="34" charset="0"/>
              </a:rPr>
              <a:t>horizontally averaged profiles of a typical convective atmospheric boundary layer as simulated by LES</a:t>
            </a:r>
          </a:p>
        </p:txBody>
      </p:sp>
      <p:sp>
        <p:nvSpPr>
          <p:cNvPr id="412676" name="Line 4"/>
          <p:cNvSpPr>
            <a:spLocks noChangeShapeType="1"/>
          </p:cNvSpPr>
          <p:nvPr/>
        </p:nvSpPr>
        <p:spPr bwMode="auto">
          <a:xfrm>
            <a:off x="1438275" y="5737225"/>
            <a:ext cx="2519363" cy="0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2677" name="Line 5"/>
          <p:cNvSpPr>
            <a:spLocks noChangeShapeType="1"/>
          </p:cNvSpPr>
          <p:nvPr/>
        </p:nvSpPr>
        <p:spPr bwMode="auto">
          <a:xfrm>
            <a:off x="1447800" y="4387850"/>
            <a:ext cx="2519363" cy="0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2678" name="Line 6"/>
          <p:cNvSpPr>
            <a:spLocks noChangeShapeType="1"/>
          </p:cNvSpPr>
          <p:nvPr/>
        </p:nvSpPr>
        <p:spPr bwMode="auto">
          <a:xfrm>
            <a:off x="1441450" y="3873500"/>
            <a:ext cx="2519363" cy="0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2679" name="Text Box 7"/>
          <p:cNvSpPr txBox="1">
            <a:spLocks noChangeArrowheads="1"/>
          </p:cNvSpPr>
          <p:nvPr/>
        </p:nvSpPr>
        <p:spPr bwMode="auto">
          <a:xfrm>
            <a:off x="1908175" y="4872038"/>
            <a:ext cx="1800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600">
                <a:latin typeface="Helvetica" panose="020B0604020202020204" pitchFamily="34" charset="0"/>
              </a:rPr>
              <a:t>mixed layer</a:t>
            </a:r>
          </a:p>
        </p:txBody>
      </p:sp>
      <p:sp>
        <p:nvSpPr>
          <p:cNvPr id="412680" name="Text Box 8"/>
          <p:cNvSpPr txBox="1">
            <a:spLocks noChangeArrowheads="1"/>
          </p:cNvSpPr>
          <p:nvPr/>
        </p:nvSpPr>
        <p:spPr bwMode="auto">
          <a:xfrm>
            <a:off x="1882775" y="3979863"/>
            <a:ext cx="2016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600">
                <a:latin typeface="Helvetica" panose="020B0604020202020204" pitchFamily="34" charset="0"/>
              </a:rPr>
              <a:t>entrainment zone</a:t>
            </a:r>
          </a:p>
        </p:txBody>
      </p:sp>
      <p:sp>
        <p:nvSpPr>
          <p:cNvPr id="412681" name="Text Box 9"/>
          <p:cNvSpPr txBox="1">
            <a:spLocks noChangeArrowheads="1"/>
          </p:cNvSpPr>
          <p:nvPr/>
        </p:nvSpPr>
        <p:spPr bwMode="auto">
          <a:xfrm>
            <a:off x="1865313" y="3071813"/>
            <a:ext cx="1800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>
                <a:latin typeface="Helvetica" panose="020B0604020202020204" pitchFamily="34" charset="0"/>
              </a:rPr>
              <a:t>inversion</a:t>
            </a:r>
          </a:p>
        </p:txBody>
      </p:sp>
      <p:sp>
        <p:nvSpPr>
          <p:cNvPr id="412682" name="AutoShape 10"/>
          <p:cNvSpPr>
            <a:spLocks noChangeArrowheads="1"/>
          </p:cNvSpPr>
          <p:nvPr/>
        </p:nvSpPr>
        <p:spPr bwMode="auto">
          <a:xfrm>
            <a:off x="1835150" y="5827713"/>
            <a:ext cx="169863" cy="269875"/>
          </a:xfrm>
          <a:prstGeom prst="upArrow">
            <a:avLst>
              <a:gd name="adj1" fmla="val 50000"/>
              <a:gd name="adj2" fmla="val 39720"/>
            </a:avLst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2683" name="AutoShape 11"/>
          <p:cNvSpPr>
            <a:spLocks noChangeArrowheads="1"/>
          </p:cNvSpPr>
          <p:nvPr/>
        </p:nvSpPr>
        <p:spPr bwMode="auto">
          <a:xfrm>
            <a:off x="2098675" y="5827713"/>
            <a:ext cx="169863" cy="269875"/>
          </a:xfrm>
          <a:prstGeom prst="upArrow">
            <a:avLst>
              <a:gd name="adj1" fmla="val 50000"/>
              <a:gd name="adj2" fmla="val 39720"/>
            </a:avLst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2684" name="AutoShape 12"/>
          <p:cNvSpPr>
            <a:spLocks noChangeArrowheads="1"/>
          </p:cNvSpPr>
          <p:nvPr/>
        </p:nvSpPr>
        <p:spPr bwMode="auto">
          <a:xfrm>
            <a:off x="2386013" y="5827713"/>
            <a:ext cx="169862" cy="269875"/>
          </a:xfrm>
          <a:prstGeom prst="upArrow">
            <a:avLst>
              <a:gd name="adj1" fmla="val 50000"/>
              <a:gd name="adj2" fmla="val 39720"/>
            </a:avLst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2685" name="AutoShape 13"/>
          <p:cNvSpPr>
            <a:spLocks noChangeArrowheads="1"/>
          </p:cNvSpPr>
          <p:nvPr/>
        </p:nvSpPr>
        <p:spPr bwMode="auto">
          <a:xfrm>
            <a:off x="2673350" y="5827713"/>
            <a:ext cx="169863" cy="269875"/>
          </a:xfrm>
          <a:prstGeom prst="upArrow">
            <a:avLst>
              <a:gd name="adj1" fmla="val 50000"/>
              <a:gd name="adj2" fmla="val 39720"/>
            </a:avLst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2686" name="AutoShape 14"/>
          <p:cNvSpPr>
            <a:spLocks noChangeArrowheads="1"/>
          </p:cNvSpPr>
          <p:nvPr/>
        </p:nvSpPr>
        <p:spPr bwMode="auto">
          <a:xfrm>
            <a:off x="2962275" y="5827713"/>
            <a:ext cx="169863" cy="269875"/>
          </a:xfrm>
          <a:prstGeom prst="upArrow">
            <a:avLst>
              <a:gd name="adj1" fmla="val 50000"/>
              <a:gd name="adj2" fmla="val 39720"/>
            </a:avLst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2687" name="AutoShape 15"/>
          <p:cNvSpPr>
            <a:spLocks noChangeArrowheads="1"/>
          </p:cNvSpPr>
          <p:nvPr/>
        </p:nvSpPr>
        <p:spPr bwMode="auto">
          <a:xfrm>
            <a:off x="3249613" y="5827713"/>
            <a:ext cx="169862" cy="269875"/>
          </a:xfrm>
          <a:prstGeom prst="upArrow">
            <a:avLst>
              <a:gd name="adj1" fmla="val 50000"/>
              <a:gd name="adj2" fmla="val 39720"/>
            </a:avLst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 useBgFill="1">
        <p:nvSpPr>
          <p:cNvPr id="412688" name="Text Box 16"/>
          <p:cNvSpPr txBox="1">
            <a:spLocks noChangeArrowheads="1"/>
          </p:cNvSpPr>
          <p:nvPr/>
        </p:nvSpPr>
        <p:spPr bwMode="auto">
          <a:xfrm>
            <a:off x="1677988" y="6126163"/>
            <a:ext cx="2073275" cy="274637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latin typeface="Helvetica" panose="020B0604020202020204" pitchFamily="34" charset="0"/>
              </a:rPr>
              <a:t>potential temperature in K</a:t>
            </a:r>
          </a:p>
        </p:txBody>
      </p:sp>
      <p:sp useBgFill="1">
        <p:nvSpPr>
          <p:cNvPr id="412689" name="Text Box 17"/>
          <p:cNvSpPr txBox="1">
            <a:spLocks noChangeArrowheads="1"/>
          </p:cNvSpPr>
          <p:nvPr/>
        </p:nvSpPr>
        <p:spPr bwMode="auto">
          <a:xfrm>
            <a:off x="5980113" y="6142038"/>
            <a:ext cx="2122487" cy="274637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latin typeface="Helvetica" panose="020B0604020202020204" pitchFamily="34" charset="0"/>
              </a:rPr>
              <a:t>Sensible heatflux in K ms</a:t>
            </a:r>
            <a:r>
              <a:rPr lang="de-DE" altLang="de-DE" sz="1200" b="1" baseline="50000">
                <a:latin typeface="Helvetica" panose="020B0604020202020204" pitchFamily="34" charset="0"/>
              </a:rPr>
              <a:t>-1</a:t>
            </a:r>
          </a:p>
        </p:txBody>
      </p:sp>
      <p:sp useBgFill="1">
        <p:nvSpPr>
          <p:cNvPr id="412690" name="Text Box 18"/>
          <p:cNvSpPr txBox="1">
            <a:spLocks noChangeArrowheads="1"/>
          </p:cNvSpPr>
          <p:nvPr/>
        </p:nvSpPr>
        <p:spPr bwMode="auto">
          <a:xfrm rot="16200000">
            <a:off x="464344" y="4226719"/>
            <a:ext cx="1000125" cy="274637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latin typeface="Helvetica" panose="020B0604020202020204" pitchFamily="34" charset="0"/>
              </a:rPr>
              <a:t>height in m</a:t>
            </a:r>
          </a:p>
        </p:txBody>
      </p:sp>
      <p:sp useBgFill="1">
        <p:nvSpPr>
          <p:cNvPr id="412691" name="Text Box 19"/>
          <p:cNvSpPr txBox="1">
            <a:spLocks noChangeArrowheads="1"/>
          </p:cNvSpPr>
          <p:nvPr/>
        </p:nvSpPr>
        <p:spPr bwMode="auto">
          <a:xfrm>
            <a:off x="7891463" y="2878138"/>
            <a:ext cx="377825" cy="13652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altLang="de-DE" sz="900" b="1">
                <a:latin typeface="Helvetica" panose="020B0604020202020204" pitchFamily="34" charset="0"/>
              </a:rPr>
              <a:t>SGS</a:t>
            </a:r>
          </a:p>
        </p:txBody>
      </p:sp>
      <p:sp>
        <p:nvSpPr>
          <p:cNvPr id="412692" name="Text Box 20"/>
          <p:cNvSpPr txBox="1">
            <a:spLocks noChangeArrowheads="1"/>
          </p:cNvSpPr>
          <p:nvPr/>
        </p:nvSpPr>
        <p:spPr bwMode="auto">
          <a:xfrm>
            <a:off x="6927850" y="45259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de-DE">
              <a:latin typeface="Symbol" panose="05050102010706020507" pitchFamily="18" charset="2"/>
            </a:endParaRPr>
          </a:p>
        </p:txBody>
      </p:sp>
      <p:graphicFrame>
        <p:nvGraphicFramePr>
          <p:cNvPr id="412693" name="Object 21"/>
          <p:cNvGraphicFramePr>
            <a:graphicFrameLocks noChangeAspect="1"/>
          </p:cNvGraphicFramePr>
          <p:nvPr/>
        </p:nvGraphicFramePr>
        <p:xfrm>
          <a:off x="6442075" y="5006975"/>
          <a:ext cx="19685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04"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2075" y="5006975"/>
                        <a:ext cx="19685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2694" name="Group 22"/>
          <p:cNvGrpSpPr>
            <a:grpSpLocks/>
          </p:cNvGrpSpPr>
          <p:nvPr/>
        </p:nvGrpSpPr>
        <p:grpSpPr bwMode="auto">
          <a:xfrm>
            <a:off x="7308850" y="5016500"/>
            <a:ext cx="874713" cy="490538"/>
            <a:chOff x="4604" y="2432"/>
            <a:chExt cx="551" cy="309"/>
          </a:xfrm>
        </p:grpSpPr>
        <p:graphicFrame>
          <p:nvGraphicFramePr>
            <p:cNvPr id="412695" name="Object 23"/>
            <p:cNvGraphicFramePr>
              <a:graphicFrameLocks noChangeAspect="1"/>
            </p:cNvGraphicFramePr>
            <p:nvPr/>
          </p:nvGraphicFramePr>
          <p:xfrm>
            <a:off x="4604" y="2432"/>
            <a:ext cx="303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705" name="Formel" r:id="rId6" imgW="279360" imgH="203040" progId="Equation.3">
                    <p:embed/>
                  </p:oleObj>
                </mc:Choice>
                <mc:Fallback>
                  <p:oleObj name="Formel" r:id="rId6" imgW="279360" imgH="20304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4" y="2432"/>
                          <a:ext cx="303" cy="2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2696" name="Text Box 24"/>
            <p:cNvSpPr txBox="1">
              <a:spLocks noChangeArrowheads="1"/>
            </p:cNvSpPr>
            <p:nvPr/>
          </p:nvSpPr>
          <p:spPr bwMode="auto">
            <a:xfrm>
              <a:off x="4713" y="2587"/>
              <a:ext cx="44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000" b="1">
                  <a:latin typeface="Helvetica" panose="020B0604020202020204" pitchFamily="34" charset="0"/>
                </a:rPr>
                <a:t>resolved</a:t>
              </a:r>
            </a:p>
          </p:txBody>
        </p:sp>
      </p:grpSp>
      <p:grpSp>
        <p:nvGrpSpPr>
          <p:cNvPr id="412697" name="Group 25"/>
          <p:cNvGrpSpPr>
            <a:grpSpLocks/>
          </p:cNvGrpSpPr>
          <p:nvPr/>
        </p:nvGrpSpPr>
        <p:grpSpPr bwMode="auto">
          <a:xfrm>
            <a:off x="6286500" y="4984750"/>
            <a:ext cx="1084263" cy="519113"/>
            <a:chOff x="3960" y="2412"/>
            <a:chExt cx="683" cy="327"/>
          </a:xfrm>
        </p:grpSpPr>
        <p:grpSp>
          <p:nvGrpSpPr>
            <p:cNvPr id="412698" name="Group 26"/>
            <p:cNvGrpSpPr>
              <a:grpSpLocks/>
            </p:cNvGrpSpPr>
            <p:nvPr/>
          </p:nvGrpSpPr>
          <p:grpSpPr bwMode="auto">
            <a:xfrm>
              <a:off x="3960" y="2412"/>
              <a:ext cx="391" cy="231"/>
              <a:chOff x="3960" y="2412"/>
              <a:chExt cx="391" cy="231"/>
            </a:xfrm>
          </p:grpSpPr>
          <p:sp>
            <p:nvSpPr>
              <p:cNvPr id="412699" name="Text Box 27"/>
              <p:cNvSpPr txBox="1">
                <a:spLocks noChangeArrowheads="1"/>
              </p:cNvSpPr>
              <p:nvPr/>
            </p:nvSpPr>
            <p:spPr bwMode="auto">
              <a:xfrm>
                <a:off x="3960" y="2412"/>
                <a:ext cx="39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altLang="de-DE" sz="1800">
                    <a:latin typeface="Times New Roman" panose="02020603050405020304" pitchFamily="18" charset="0"/>
                  </a:rPr>
                  <a:t>w´</a:t>
                </a:r>
                <a:r>
                  <a:rPr lang="de-DE" altLang="de-DE" sz="1800">
                    <a:latin typeface="Symbol" panose="05050102010706020507" pitchFamily="18" charset="2"/>
                  </a:rPr>
                  <a:t>q</a:t>
                </a:r>
                <a:r>
                  <a:rPr lang="de-DE" altLang="de-DE" sz="1800">
                    <a:latin typeface="Helvetica" panose="020B0604020202020204" pitchFamily="34" charset="0"/>
                  </a:rPr>
                  <a:t>´</a:t>
                </a:r>
              </a:p>
            </p:txBody>
          </p:sp>
          <p:sp>
            <p:nvSpPr>
              <p:cNvPr id="412700" name="Line 28"/>
              <p:cNvSpPr>
                <a:spLocks noChangeShapeType="1"/>
              </p:cNvSpPr>
              <p:nvPr/>
            </p:nvSpPr>
            <p:spPr bwMode="auto">
              <a:xfrm flipV="1">
                <a:off x="4002" y="2448"/>
                <a:ext cx="29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12701" name="Text Box 29"/>
            <p:cNvSpPr txBox="1">
              <a:spLocks noChangeArrowheads="1"/>
            </p:cNvSpPr>
            <p:nvPr/>
          </p:nvSpPr>
          <p:spPr bwMode="auto">
            <a:xfrm>
              <a:off x="3987" y="2585"/>
              <a:ext cx="65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000" b="1">
                  <a:latin typeface="Helvetica" panose="020B0604020202020204" pitchFamily="34" charset="0"/>
                </a:rPr>
                <a:t>parameterized</a:t>
              </a:r>
            </a:p>
          </p:txBody>
        </p:sp>
      </p:grpSp>
      <p:sp>
        <p:nvSpPr>
          <p:cNvPr id="412702" name="Rectangle 6"/>
          <p:cNvSpPr>
            <a:spLocks noChangeArrowheads="1"/>
          </p:cNvSpPr>
          <p:nvPr/>
        </p:nvSpPr>
        <p:spPr bwMode="auto">
          <a:xfrm>
            <a:off x="327025" y="630238"/>
            <a:ext cx="861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  <a:t>A Simple Example: </a:t>
            </a:r>
            <a:b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</a:br>
            <a:r>
              <a:rPr lang="de-DE" altLang="de-DE" sz="2400">
                <a:solidFill>
                  <a:schemeClr val="folHlink"/>
                </a:solidFill>
                <a:latin typeface="Arial" panose="020B0604020202020204" pitchFamily="34" charset="0"/>
              </a:rPr>
              <a:t>Convection Above a Homogeneous Surface</a:t>
            </a:r>
          </a:p>
        </p:txBody>
      </p:sp>
      <p:pic>
        <p:nvPicPr>
          <p:cNvPr id="412703" name="Picture 31" descr="cumulu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504825"/>
            <a:ext cx="2401887" cy="18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1" name="Picture 3" descr="LES_val2"/>
          <p:cNvPicPr>
            <a:picLocks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0475" y="1535113"/>
            <a:ext cx="7127875" cy="4883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2612" name="Text Box 4"/>
          <p:cNvSpPr txBox="1">
            <a:spLocks noChangeArrowheads="1"/>
          </p:cNvSpPr>
          <p:nvPr/>
        </p:nvSpPr>
        <p:spPr bwMode="auto">
          <a:xfrm>
            <a:off x="3370263" y="6345238"/>
            <a:ext cx="321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>
                <a:latin typeface="Helvetica" panose="020B0604020202020204" pitchFamily="34" charset="0"/>
              </a:rPr>
              <a:t>spectral energy distribution</a:t>
            </a:r>
          </a:p>
        </p:txBody>
      </p:sp>
      <p:sp>
        <p:nvSpPr>
          <p:cNvPr id="452614" name="Rectangle 6"/>
          <p:cNvSpPr>
            <a:spLocks noChangeArrowheads="1"/>
          </p:cNvSpPr>
          <p:nvPr/>
        </p:nvSpPr>
        <p:spPr bwMode="auto">
          <a:xfrm>
            <a:off x="327025" y="630238"/>
            <a:ext cx="861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  <a:t>A Simple Example: </a:t>
            </a:r>
            <a:b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</a:br>
            <a:r>
              <a:rPr lang="de-DE" altLang="de-DE" sz="2400">
                <a:solidFill>
                  <a:schemeClr val="folHlink"/>
                </a:solidFill>
                <a:latin typeface="Arial" panose="020B0604020202020204" pitchFamily="34" charset="0"/>
              </a:rPr>
              <a:t>Convection Above a Homogeneous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4"/>
          <p:cNvSpPr>
            <a:spLocks noChangeArrowheads="1"/>
          </p:cNvSpPr>
          <p:nvPr/>
        </p:nvSpPr>
        <p:spPr bwMode="auto">
          <a:xfrm>
            <a:off x="304800" y="2049463"/>
            <a:ext cx="8659813" cy="290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tabLst>
                <a:tab pos="3587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3587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3587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587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587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de-DE" altLang="de-DE" b="1">
                <a:latin typeface="Arial" panose="020B0604020202020204" pitchFamily="34" charset="0"/>
              </a:rPr>
              <a:t>LES-setup:</a:t>
            </a:r>
          </a:p>
          <a:p>
            <a:pPr>
              <a:spcBef>
                <a:spcPct val="20000"/>
              </a:spcBef>
            </a:pPr>
            <a:r>
              <a:rPr lang="de-DE" altLang="de-DE" sz="2000">
                <a:latin typeface="Arial" panose="020B0604020202020204" pitchFamily="34" charset="0"/>
              </a:rPr>
              <a:t>	homogeneously heated surface, </a:t>
            </a:r>
            <a:r>
              <a:rPr lang="de-DE" altLang="de-DE" sz="2000" b="1">
                <a:latin typeface="Arial" panose="020B0604020202020204" pitchFamily="34" charset="0"/>
              </a:rPr>
              <a:t>temperature inversion at z = 800 m,</a:t>
            </a:r>
            <a:br>
              <a:rPr lang="de-DE" altLang="de-DE" sz="2000" b="1">
                <a:latin typeface="Arial" panose="020B0604020202020204" pitchFamily="34" charset="0"/>
              </a:rPr>
            </a:br>
            <a:r>
              <a:rPr lang="de-DE" altLang="de-DE" sz="2000">
                <a:latin typeface="Arial" panose="020B0604020202020204" pitchFamily="34" charset="0"/>
              </a:rPr>
              <a:t>domain size:  2 * 2 km</a:t>
            </a:r>
            <a:r>
              <a:rPr lang="de-DE" altLang="de-DE" sz="2000" baseline="30000">
                <a:latin typeface="Arial" panose="020B0604020202020204" pitchFamily="34" charset="0"/>
              </a:rPr>
              <a:t>2</a:t>
            </a:r>
            <a:r>
              <a:rPr lang="de-DE" altLang="de-DE" sz="2000">
                <a:latin typeface="Arial" panose="020B0604020202020204" pitchFamily="34" charset="0"/>
              </a:rPr>
              <a:t>, </a:t>
            </a:r>
            <a:r>
              <a:rPr lang="de-DE" altLang="de-DE" sz="2000">
                <a:latin typeface="Symbol" panose="05050102010706020507" pitchFamily="18" charset="2"/>
              </a:rPr>
              <a:t>D</a:t>
            </a:r>
            <a:r>
              <a:rPr lang="de-DE" altLang="de-DE" sz="2000">
                <a:latin typeface="Arial" panose="020B0604020202020204" pitchFamily="34" charset="0"/>
              </a:rPr>
              <a:t> = 50 m</a:t>
            </a:r>
            <a:br>
              <a:rPr lang="de-DE" altLang="de-DE" sz="2000">
                <a:latin typeface="Arial" panose="020B0604020202020204" pitchFamily="34" charset="0"/>
              </a:rPr>
            </a:br>
            <a:r>
              <a:rPr lang="de-DE" altLang="de-DE" sz="2000">
                <a:latin typeface="Arial" panose="020B0604020202020204" pitchFamily="34" charset="0"/>
              </a:rPr>
              <a:t/>
            </a:r>
            <a:br>
              <a:rPr lang="de-DE" altLang="de-DE" sz="2000">
                <a:latin typeface="Arial" panose="020B0604020202020204" pitchFamily="34" charset="0"/>
              </a:rPr>
            </a:br>
            <a:r>
              <a:rPr lang="de-DE" altLang="de-DE" sz="2000" b="1">
                <a:latin typeface="Arial" panose="020B0604020202020204" pitchFamily="34" charset="0"/>
              </a:rPr>
              <a:t>cyclic horizontal boundary conditions</a:t>
            </a:r>
          </a:p>
          <a:p>
            <a:pPr>
              <a:spcBef>
                <a:spcPct val="20000"/>
              </a:spcBef>
            </a:pPr>
            <a:endParaRPr lang="de-DE" altLang="de-DE" sz="200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de-DE" altLang="de-DE" sz="200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FontTx/>
              <a:buChar char="-"/>
            </a:pPr>
            <a:r>
              <a:rPr lang="de-DE" altLang="de-DE" sz="2000">
                <a:latin typeface="Arial" panose="020B0604020202020204" pitchFamily="34" charset="0"/>
              </a:rPr>
              <a:t>particles = passive tracers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de-DE" altLang="de-DE" sz="2000">
                <a:latin typeface="Arial" panose="020B0604020202020204" pitchFamily="34" charset="0"/>
              </a:rPr>
              <a:t>colour ~ buoyancy: </a:t>
            </a:r>
            <a:r>
              <a:rPr lang="de-DE" altLang="de-DE" sz="2000">
                <a:solidFill>
                  <a:srgbClr val="FF0000"/>
                </a:solidFill>
                <a:latin typeface="Arial" panose="020B0604020202020204" pitchFamily="34" charset="0"/>
              </a:rPr>
              <a:t>↑</a:t>
            </a:r>
            <a:r>
              <a:rPr lang="de-DE" altLang="de-DE" sz="2000">
                <a:latin typeface="Arial" panose="020B0604020202020204" pitchFamily="34" charset="0"/>
              </a:rPr>
              <a:t> </a:t>
            </a:r>
            <a:r>
              <a:rPr lang="de-DE" altLang="de-DE" sz="2000">
                <a:solidFill>
                  <a:srgbClr val="3333FF"/>
                </a:solidFill>
                <a:latin typeface="Arial" panose="020B0604020202020204" pitchFamily="34" charset="0"/>
              </a:rPr>
              <a:t>↓</a:t>
            </a:r>
            <a:endParaRPr lang="de-DE" altLang="de-DE" sz="200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FontTx/>
              <a:buChar char="-"/>
            </a:pPr>
            <a:r>
              <a:rPr lang="de-DE" altLang="de-DE" sz="2000">
                <a:latin typeface="Arial" panose="020B0604020202020204" pitchFamily="34" charset="0"/>
              </a:rPr>
              <a:t>diameter ~ |vertical velocity|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de-DE" altLang="de-DE" sz="2000">
                <a:latin typeface="Arial" panose="020B0604020202020204" pitchFamily="34" charset="0"/>
              </a:rPr>
              <a:t>isosurface of liquid water content</a:t>
            </a:r>
            <a:br>
              <a:rPr lang="de-DE" altLang="de-DE" sz="2000">
                <a:latin typeface="Arial" panose="020B0604020202020204" pitchFamily="34" charset="0"/>
              </a:rPr>
            </a:br>
            <a:r>
              <a:rPr lang="de-DE" altLang="de-DE" sz="2000">
                <a:latin typeface="Arial" panose="020B0604020202020204" pitchFamily="34" charset="0"/>
              </a:rPr>
              <a:t>(cumulus cloud)</a:t>
            </a:r>
            <a:endParaRPr lang="de-DE" altLang="de-DE" sz="2000" b="1">
              <a:latin typeface="Arial" panose="020B0604020202020204" pitchFamily="34" charset="0"/>
            </a:endParaRPr>
          </a:p>
        </p:txBody>
      </p:sp>
      <p:sp>
        <p:nvSpPr>
          <p:cNvPr id="413699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27025" y="630238"/>
            <a:ext cx="8610600" cy="1143000"/>
          </a:xfrm>
          <a:noFill/>
        </p:spPr>
        <p:txBody>
          <a:bodyPr/>
          <a:lstStyle/>
          <a:p>
            <a: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  <a:t>A Simple Example: </a:t>
            </a:r>
            <a:b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</a:br>
            <a:r>
              <a:rPr lang="de-DE" altLang="de-DE" sz="2400">
                <a:solidFill>
                  <a:schemeClr val="folHlink"/>
                </a:solidFill>
                <a:latin typeface="Arial" panose="020B0604020202020204" pitchFamily="34" charset="0"/>
              </a:rPr>
              <a:t>Convection Above a Homogeneous Surface</a:t>
            </a:r>
          </a:p>
        </p:txBody>
      </p:sp>
      <p:pic>
        <p:nvPicPr>
          <p:cNvPr id="413700" name="Picture 4" descr="cumul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504825"/>
            <a:ext cx="2401887" cy="18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01" name="Picture 2" descr="cbl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t="5621" r="7224"/>
          <a:stretch>
            <a:fillRect/>
          </a:stretch>
        </p:blipFill>
        <p:spPr bwMode="auto">
          <a:xfrm>
            <a:off x="3876675" y="3160713"/>
            <a:ext cx="52641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2" descr="schnitt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2492" r="20041" b="2354"/>
          <a:stretch>
            <a:fillRect/>
          </a:stretch>
        </p:blipFill>
        <p:spPr bwMode="auto">
          <a:xfrm>
            <a:off x="468313" y="2811463"/>
            <a:ext cx="36004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63" name="Text Box 3"/>
          <p:cNvSpPr txBox="1">
            <a:spLocks noChangeArrowheads="1"/>
          </p:cNvSpPr>
          <p:nvPr/>
        </p:nvSpPr>
        <p:spPr bwMode="auto">
          <a:xfrm>
            <a:off x="477838" y="1666875"/>
            <a:ext cx="445611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de-DE" sz="1600" b="1">
                <a:latin typeface="Arial" panose="020B0604020202020204" pitchFamily="34" charset="0"/>
              </a:rPr>
              <a:t>domain size:	4 * 4 km</a:t>
            </a:r>
            <a:r>
              <a:rPr lang="en-US" altLang="de-DE" sz="1600" b="1" baseline="30000">
                <a:latin typeface="Arial" panose="020B0604020202020204" pitchFamily="34" charset="0"/>
              </a:rPr>
              <a:t>2</a:t>
            </a:r>
          </a:p>
          <a:p>
            <a:r>
              <a:rPr lang="en-US" altLang="de-DE" sz="1600" b="1">
                <a:latin typeface="Arial" panose="020B0604020202020204" pitchFamily="34" charset="0"/>
              </a:rPr>
              <a:t>grid spacing:	</a:t>
            </a:r>
            <a:r>
              <a:rPr lang="en-US" altLang="de-DE" sz="16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de-DE" sz="1600" b="1">
                <a:solidFill>
                  <a:schemeClr val="bg1"/>
                </a:solidFill>
                <a:latin typeface="Arial" panose="020B0604020202020204" pitchFamily="34" charset="0"/>
              </a:rPr>
              <a:t> = 2m</a:t>
            </a:r>
          </a:p>
          <a:p>
            <a:r>
              <a:rPr lang="en-US" altLang="de-DE" sz="1600" b="1">
                <a:latin typeface="Arial" panose="020B0604020202020204" pitchFamily="34" charset="0"/>
              </a:rPr>
              <a:t>grid points:</a:t>
            </a:r>
            <a:r>
              <a:rPr lang="en-US" altLang="de-DE" sz="1600" b="1">
                <a:solidFill>
                  <a:schemeClr val="bg1"/>
                </a:solidFill>
                <a:latin typeface="Arial" panose="020B0604020202020204" pitchFamily="34" charset="0"/>
              </a:rPr>
              <a:t>	10</a:t>
            </a:r>
            <a:r>
              <a:rPr lang="en-US" altLang="de-DE" sz="1600" b="1" baseline="3000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  <a:p>
            <a:r>
              <a:rPr lang="en-US" altLang="de-DE" sz="1600" b="1">
                <a:latin typeface="Arial" panose="020B0604020202020204" pitchFamily="34" charset="0"/>
              </a:rPr>
              <a:t>color: buoyancy:	</a:t>
            </a:r>
            <a:r>
              <a:rPr lang="en-US" altLang="de-DE" sz="1600" b="1">
                <a:solidFill>
                  <a:srgbClr val="C60000"/>
                </a:solidFill>
                <a:latin typeface="Arial" panose="020B0604020202020204" pitchFamily="34" charset="0"/>
              </a:rPr>
              <a:t>red</a:t>
            </a:r>
            <a:r>
              <a:rPr lang="en-US" altLang="de-DE" sz="1600" b="1">
                <a:latin typeface="Arial" panose="020B0604020202020204" pitchFamily="34" charset="0"/>
              </a:rPr>
              <a:t>: pos., </a:t>
            </a:r>
            <a:r>
              <a:rPr lang="en-US" altLang="de-DE" sz="1600" b="1">
                <a:solidFill>
                  <a:schemeClr val="accent2"/>
                </a:solidFill>
                <a:latin typeface="Arial" panose="020B0604020202020204" pitchFamily="34" charset="0"/>
              </a:rPr>
              <a:t>blue</a:t>
            </a:r>
            <a:r>
              <a:rPr lang="en-US" altLang="de-DE" sz="1600" b="1">
                <a:latin typeface="Arial" panose="020B0604020202020204" pitchFamily="34" charset="0"/>
              </a:rPr>
              <a:t>: neg.</a:t>
            </a:r>
          </a:p>
        </p:txBody>
      </p:sp>
      <p:sp>
        <p:nvSpPr>
          <p:cNvPr id="450564" name="Rectangle 4">
            <a:hlinkClick r:id="rId5" action="ppaction://program"/>
          </p:cNvPr>
          <p:cNvSpPr>
            <a:spLocks noChangeArrowheads="1"/>
          </p:cNvSpPr>
          <p:nvPr/>
        </p:nvSpPr>
        <p:spPr bwMode="auto">
          <a:xfrm>
            <a:off x="2608263" y="4246563"/>
            <a:ext cx="287337" cy="287337"/>
          </a:xfrm>
          <a:prstGeom prst="rect">
            <a:avLst/>
          </a:prstGeom>
          <a:noFill/>
          <a:ln w="5080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450565" name="Picture 5" descr="kla_dust_dvil">
            <a:hlinkClick r:id="rId6" action="ppaction://program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78"/>
          <a:stretch>
            <a:fillRect/>
          </a:stretch>
        </p:blipFill>
        <p:spPr bwMode="auto">
          <a:xfrm>
            <a:off x="4572000" y="2924175"/>
            <a:ext cx="2151063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66" name="Text Box 6"/>
          <p:cNvSpPr txBox="1">
            <a:spLocks noChangeArrowheads="1"/>
          </p:cNvSpPr>
          <p:nvPr/>
        </p:nvSpPr>
        <p:spPr bwMode="auto">
          <a:xfrm>
            <a:off x="6059488" y="2384425"/>
            <a:ext cx="177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2000" b="1"/>
              <a:t>dust devils</a:t>
            </a:r>
          </a:p>
        </p:txBody>
      </p:sp>
      <p:pic>
        <p:nvPicPr>
          <p:cNvPr id="450567" name="Picture 7" descr="dust_devil_staub_preview">
            <a:hlinkClick r:id="rId8" action="ppaction://program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2" t="10782" r="27170"/>
          <a:stretch>
            <a:fillRect/>
          </a:stretch>
        </p:blipFill>
        <p:spPr bwMode="auto">
          <a:xfrm>
            <a:off x="6900863" y="2911475"/>
            <a:ext cx="2178050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68" name="Text Box 8"/>
          <p:cNvSpPr txBox="1">
            <a:spLocks noChangeArrowheads="1"/>
          </p:cNvSpPr>
          <p:nvPr/>
        </p:nvSpPr>
        <p:spPr bwMode="auto">
          <a:xfrm>
            <a:off x="479425" y="6380163"/>
            <a:ext cx="4456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de-DE" sz="1600" b="1">
                <a:latin typeface="Arial" panose="020B0604020202020204" pitchFamily="34" charset="0"/>
              </a:rPr>
              <a:t>horizontal cross section at  z = 20m</a:t>
            </a:r>
          </a:p>
        </p:txBody>
      </p:sp>
      <p:sp>
        <p:nvSpPr>
          <p:cNvPr id="450569" name="Rectangle 6"/>
          <p:cNvSpPr>
            <a:spLocks noChangeArrowheads="1"/>
          </p:cNvSpPr>
          <p:nvPr/>
        </p:nvSpPr>
        <p:spPr bwMode="auto">
          <a:xfrm>
            <a:off x="327025" y="401638"/>
            <a:ext cx="861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  <a:t>An Advanced Example: </a:t>
            </a:r>
            <a:b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</a:br>
            <a:r>
              <a:rPr lang="de-DE" altLang="de-DE" sz="2000">
                <a:solidFill>
                  <a:schemeClr val="folHlink"/>
                </a:solidFill>
                <a:latin typeface="Arial" panose="020B0604020202020204" pitchFamily="34" charset="0"/>
              </a:rPr>
              <a:t>Coherent Structures in a Highly Resolved Convective Boundary layer</a:t>
            </a:r>
          </a:p>
        </p:txBody>
      </p:sp>
      <p:sp>
        <p:nvSpPr>
          <p:cNvPr id="450570" name="Text Box 10"/>
          <p:cNvSpPr txBox="1">
            <a:spLocks noChangeArrowheads="1"/>
          </p:cNvSpPr>
          <p:nvPr/>
        </p:nvSpPr>
        <p:spPr bwMode="auto">
          <a:xfrm>
            <a:off x="4992688" y="6383338"/>
            <a:ext cx="236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 b="1">
                <a:solidFill>
                  <a:srgbClr val="FFFF00"/>
                </a:solidFill>
                <a:latin typeface="Arial" panose="020B0604020202020204" pitchFamily="34" charset="0"/>
              </a:rPr>
              <a:t>Raasch and Franke, 2011:</a:t>
            </a:r>
            <a:br>
              <a:rPr lang="de-DE" altLang="de-DE" sz="1200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de-DE" altLang="de-DE" sz="1200" b="1">
                <a:solidFill>
                  <a:srgbClr val="FFFF00"/>
                </a:solidFill>
                <a:latin typeface="Arial" panose="020B0604020202020204" pitchFamily="34" charset="0"/>
              </a:rPr>
              <a:t>J. Geophys. Res., 116, D1612.</a:t>
            </a:r>
            <a:r>
              <a:rPr lang="de-DE" altLang="de-DE" sz="12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n-US" altLang="de-DE" sz="12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4" grpId="0" animBg="1"/>
      <p:bldP spid="450566" grpId="0"/>
      <p:bldP spid="4505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>
                <a:solidFill>
                  <a:srgbClr val="FFFF00"/>
                </a:solidFill>
              </a:rPr>
              <a:t>PALM</a:t>
            </a:r>
            <a:r>
              <a:rPr lang="en-US" altLang="de-DE"/>
              <a:t> </a:t>
            </a:r>
            <a:r>
              <a:rPr lang="en-US" altLang="de-DE">
                <a:solidFill>
                  <a:schemeClr val="folHlink"/>
                </a:solidFill>
              </a:rPr>
              <a:t>- Overview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024063"/>
            <a:ext cx="8459787" cy="2197100"/>
          </a:xfrm>
        </p:spPr>
        <p:txBody>
          <a:bodyPr/>
          <a:lstStyle/>
          <a:p>
            <a:r>
              <a:rPr lang="en-US" altLang="de-DE"/>
              <a:t>first version 1997, continously developed since then, under GPL</a:t>
            </a:r>
          </a:p>
          <a:p>
            <a:r>
              <a:rPr lang="en-US" altLang="de-DE"/>
              <a:t>written in FORTRAN 95 / 2003</a:t>
            </a:r>
          </a:p>
          <a:p>
            <a:r>
              <a:rPr lang="en-US" altLang="de-DE"/>
              <a:t>very high performance and scalability on all state-of-the-art parallel architectures</a:t>
            </a:r>
          </a:p>
          <a:p>
            <a:r>
              <a:rPr lang="en-US" altLang="de-DE"/>
              <a:t>one code for atmosphere and ocean</a:t>
            </a:r>
          </a:p>
        </p:txBody>
      </p:sp>
      <p:sp>
        <p:nvSpPr>
          <p:cNvPr id="415748" name="Text Box 4"/>
          <p:cNvSpPr txBox="1">
            <a:spLocks noChangeArrowheads="1"/>
          </p:cNvSpPr>
          <p:nvPr/>
        </p:nvSpPr>
        <p:spPr bwMode="auto">
          <a:xfrm>
            <a:off x="661988" y="1489075"/>
            <a:ext cx="354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 i="1">
                <a:solidFill>
                  <a:srgbClr val="FFFF00"/>
                </a:solidFill>
                <a:latin typeface="Helvetica" panose="020B0604020202020204" pitchFamily="34" charset="0"/>
              </a:rPr>
              <a:t>PA</a:t>
            </a:r>
            <a:r>
              <a:rPr lang="de-DE" altLang="de-DE" b="1" i="1">
                <a:solidFill>
                  <a:schemeClr val="tx2"/>
                </a:solidFill>
                <a:latin typeface="Helvetica" panose="020B0604020202020204" pitchFamily="34" charset="0"/>
              </a:rPr>
              <a:t>rallelized </a:t>
            </a:r>
            <a:r>
              <a:rPr lang="de-DE" altLang="de-DE" b="1" i="1">
                <a:solidFill>
                  <a:srgbClr val="FFFF00"/>
                </a:solidFill>
                <a:latin typeface="Helvetica" panose="020B0604020202020204" pitchFamily="34" charset="0"/>
              </a:rPr>
              <a:t>L</a:t>
            </a:r>
            <a:r>
              <a:rPr lang="de-DE" altLang="de-DE" b="1" i="1">
                <a:solidFill>
                  <a:schemeClr val="tx2"/>
                </a:solidFill>
                <a:latin typeface="Helvetica" panose="020B0604020202020204" pitchFamily="34" charset="0"/>
              </a:rPr>
              <a:t>ES </a:t>
            </a:r>
            <a:r>
              <a:rPr lang="de-DE" altLang="de-DE" b="1" i="1">
                <a:solidFill>
                  <a:srgbClr val="FFFF00"/>
                </a:solidFill>
                <a:latin typeface="Helvetica" panose="020B0604020202020204" pitchFamily="34" charset="0"/>
              </a:rPr>
              <a:t>M</a:t>
            </a:r>
            <a:r>
              <a:rPr lang="de-DE" altLang="de-DE" b="1" i="1">
                <a:solidFill>
                  <a:schemeClr val="tx2"/>
                </a:solidFill>
                <a:latin typeface="Helvetica" panose="020B0604020202020204" pitchFamily="34" charset="0"/>
              </a:rPr>
              <a:t>odel</a:t>
            </a:r>
            <a:endParaRPr lang="en-US" altLang="de-DE" b="1" i="1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15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15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ChangeArrowheads="1"/>
          </p:cNvSpPr>
          <p:nvPr/>
        </p:nvSpPr>
        <p:spPr bwMode="auto">
          <a:xfrm>
            <a:off x="717550" y="1379538"/>
            <a:ext cx="5154613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de-DE" altLang="de-DE" sz="1800">
                <a:latin typeface="Arial" panose="020B0604020202020204" pitchFamily="34" charset="0"/>
              </a:rPr>
              <a:t>central finite differences</a:t>
            </a:r>
          </a:p>
          <a:p>
            <a:r>
              <a:rPr lang="de-DE" altLang="de-DE" sz="1800">
                <a:latin typeface="Arial" panose="020B0604020202020204" pitchFamily="34" charset="0"/>
              </a:rPr>
              <a:t>cartesian staggered grid</a:t>
            </a:r>
          </a:p>
          <a:p>
            <a:r>
              <a:rPr lang="de-DE" altLang="de-DE" sz="1800">
                <a:latin typeface="Arial" panose="020B0604020202020204" pitchFamily="34" charset="0"/>
              </a:rPr>
              <a:t>topography (cartesian or immersive)</a:t>
            </a:r>
          </a:p>
          <a:p>
            <a:r>
              <a:rPr lang="de-DE" altLang="de-DE" sz="1800">
                <a:latin typeface="Arial" panose="020B0604020202020204" pitchFamily="34" charset="0"/>
              </a:rPr>
              <a:t>non-cyclic horizontal boundary conditions + turbulent inflow</a:t>
            </a:r>
          </a:p>
          <a:p>
            <a:r>
              <a:rPr lang="de-DE" altLang="de-DE" sz="1800">
                <a:latin typeface="Arial" panose="020B0604020202020204" pitchFamily="34" charset="0"/>
              </a:rPr>
              <a:t>Runge-Kutta 3rd-order timestep scheme</a:t>
            </a:r>
          </a:p>
          <a:p>
            <a:r>
              <a:rPr lang="de-DE" altLang="de-DE" sz="1800">
                <a:latin typeface="Arial" panose="020B0604020202020204" pitchFamily="34" charset="0"/>
              </a:rPr>
              <a:t>FFT- or multigrid-method for solving the Poisson-equation</a:t>
            </a:r>
          </a:p>
          <a:p>
            <a:r>
              <a:rPr lang="de-DE" altLang="de-DE" sz="1800">
                <a:latin typeface="Arial" panose="020B0604020202020204" pitchFamily="34" charset="0"/>
              </a:rPr>
              <a:t>various high order advection schemes available (default: Wicker-Skamarock)</a:t>
            </a:r>
          </a:p>
          <a:p>
            <a:r>
              <a:rPr lang="de-DE" altLang="de-DE" sz="1800">
                <a:latin typeface="Arial" panose="020B0604020202020204" pitchFamily="34" charset="0"/>
              </a:rPr>
              <a:t>canopy model</a:t>
            </a:r>
          </a:p>
        </p:txBody>
      </p:sp>
      <p:sp>
        <p:nvSpPr>
          <p:cNvPr id="416771" name="Rectangle 3"/>
          <p:cNvSpPr>
            <a:spLocks noChangeArrowheads="1"/>
          </p:cNvSpPr>
          <p:nvPr/>
        </p:nvSpPr>
        <p:spPr bwMode="auto">
          <a:xfrm>
            <a:off x="717550" y="4857750"/>
            <a:ext cx="8451850" cy="43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de-DE" altLang="de-DE" sz="1800">
                <a:latin typeface="Arial" panose="020B0604020202020204" pitchFamily="34" charset="0"/>
              </a:rPr>
              <a:t>cloud physics (two moment scheme after Seifert and Beheng)</a:t>
            </a:r>
          </a:p>
          <a:p>
            <a:r>
              <a:rPr lang="de-DE" altLang="de-DE" sz="1800">
                <a:latin typeface="Arial" panose="020B0604020202020204" pitchFamily="34" charset="0"/>
              </a:rPr>
              <a:t>embedded complete Lagrangian particle model (dispersion modelling, cloud droplets, graphics)</a:t>
            </a:r>
          </a:p>
          <a:p>
            <a:r>
              <a:rPr lang="de-DE" altLang="de-DE" sz="1800">
                <a:latin typeface="Arial" panose="020B0604020202020204" pitchFamily="34" charset="0"/>
              </a:rPr>
              <a:t>ocean-version with salinity (can be coupled with atmosphere)</a:t>
            </a:r>
          </a:p>
          <a:p>
            <a:r>
              <a:rPr lang="de-DE" altLang="de-DE" sz="1800">
                <a:latin typeface="Arial" panose="020B0604020202020204" pitchFamily="34" charset="0"/>
              </a:rPr>
              <a:t>large-scale forcing and nudging</a:t>
            </a:r>
          </a:p>
          <a:p>
            <a:r>
              <a:rPr lang="de-DE" altLang="de-DE" sz="1800">
                <a:latin typeface="Arial" panose="020B0604020202020204" pitchFamily="34" charset="0"/>
              </a:rPr>
              <a:t>online data analysis, all output in netCDF format</a:t>
            </a:r>
          </a:p>
        </p:txBody>
      </p:sp>
      <p:sp>
        <p:nvSpPr>
          <p:cNvPr id="416772" name="Oval 4"/>
          <p:cNvSpPr>
            <a:spLocks noChangeArrowheads="1"/>
          </p:cNvSpPr>
          <p:nvPr/>
        </p:nvSpPr>
        <p:spPr bwMode="auto">
          <a:xfrm>
            <a:off x="976313" y="2011363"/>
            <a:ext cx="1511300" cy="431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6773" name="Oval 5"/>
          <p:cNvSpPr>
            <a:spLocks noChangeArrowheads="1"/>
          </p:cNvSpPr>
          <p:nvPr/>
        </p:nvSpPr>
        <p:spPr bwMode="auto">
          <a:xfrm>
            <a:off x="1039813" y="2339975"/>
            <a:ext cx="5040312" cy="431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6774" name="Oval 6"/>
          <p:cNvSpPr>
            <a:spLocks noChangeArrowheads="1"/>
          </p:cNvSpPr>
          <p:nvPr/>
        </p:nvSpPr>
        <p:spPr bwMode="auto">
          <a:xfrm>
            <a:off x="1265238" y="2619375"/>
            <a:ext cx="1943100" cy="431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6775" name="Oval 7"/>
          <p:cNvSpPr>
            <a:spLocks noChangeArrowheads="1"/>
          </p:cNvSpPr>
          <p:nvPr/>
        </p:nvSpPr>
        <p:spPr bwMode="auto">
          <a:xfrm>
            <a:off x="1016000" y="4476750"/>
            <a:ext cx="1871663" cy="431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6776" name="Text Box 8"/>
          <p:cNvSpPr txBox="1">
            <a:spLocks noChangeArrowheads="1"/>
          </p:cNvSpPr>
          <p:nvPr/>
        </p:nvSpPr>
        <p:spPr bwMode="auto">
          <a:xfrm>
            <a:off x="5870575" y="1327150"/>
            <a:ext cx="3235325" cy="106045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587A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/>
              <a:t>for further details see:</a:t>
            </a:r>
          </a:p>
          <a:p>
            <a:endParaRPr lang="de-DE" altLang="de-DE" sz="700"/>
          </a:p>
          <a:p>
            <a:r>
              <a:rPr lang="de-DE" altLang="de-DE" sz="1400" b="1">
                <a:solidFill>
                  <a:srgbClr val="FFFF00"/>
                </a:solidFill>
              </a:rPr>
              <a:t>http://palm.muk.uni-hannover.de</a:t>
            </a:r>
          </a:p>
          <a:p>
            <a:endParaRPr lang="de-DE" altLang="de-DE" sz="700" b="1">
              <a:solidFill>
                <a:srgbClr val="FFFF00"/>
              </a:solidFill>
            </a:endParaRPr>
          </a:p>
          <a:p>
            <a:r>
              <a:rPr lang="de-DE" altLang="de-DE" sz="1000" b="1">
                <a:solidFill>
                  <a:srgbClr val="FFFF00"/>
                </a:solidFill>
              </a:rPr>
              <a:t>Maronga et al., 2015: Geosci. Model Dev. Discuss.,</a:t>
            </a:r>
          </a:p>
          <a:p>
            <a:r>
              <a:rPr lang="de-DE" altLang="de-DE" sz="1000" b="1">
                <a:solidFill>
                  <a:srgbClr val="FFFF00"/>
                </a:solidFill>
              </a:rPr>
              <a:t>DOI: 10.5194/gmdd-8-1539-2015</a:t>
            </a:r>
          </a:p>
        </p:txBody>
      </p:sp>
      <p:sp>
        <p:nvSpPr>
          <p:cNvPr id="416777" name="Oval 9"/>
          <p:cNvSpPr>
            <a:spLocks noChangeArrowheads="1"/>
          </p:cNvSpPr>
          <p:nvPr/>
        </p:nvSpPr>
        <p:spPr bwMode="auto">
          <a:xfrm>
            <a:off x="1042988" y="5102225"/>
            <a:ext cx="5386387" cy="519113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6778" name="Oval 10"/>
          <p:cNvSpPr>
            <a:spLocks noChangeArrowheads="1"/>
          </p:cNvSpPr>
          <p:nvPr/>
        </p:nvSpPr>
        <p:spPr bwMode="auto">
          <a:xfrm>
            <a:off x="942975" y="6056313"/>
            <a:ext cx="4022725" cy="519112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6779" name="Rectangle 11"/>
          <p:cNvSpPr>
            <a:spLocks noGrp="1" noChangeArrowheads="1"/>
          </p:cNvSpPr>
          <p:nvPr>
            <p:ph type="title"/>
          </p:nvPr>
        </p:nvSpPr>
        <p:spPr>
          <a:xfrm>
            <a:off x="304800" y="279400"/>
            <a:ext cx="8610600" cy="1143000"/>
          </a:xfrm>
          <a:noFill/>
          <a:ln/>
        </p:spPr>
        <p:txBody>
          <a:bodyPr/>
          <a:lstStyle/>
          <a:p>
            <a:r>
              <a:rPr lang="de-DE" altLang="de-DE">
                <a:solidFill>
                  <a:srgbClr val="FFFF00"/>
                </a:solidFill>
                <a:latin typeface="Arial" panose="020B0604020202020204" pitchFamily="34" charset="0"/>
              </a:rPr>
              <a:t>PALM</a:t>
            </a:r>
            <a: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  <a:t> – A </a:t>
            </a:r>
            <a:r>
              <a:rPr lang="de-DE" altLang="de-DE">
                <a:solidFill>
                  <a:srgbClr val="FFFF00"/>
                </a:solidFill>
                <a:latin typeface="Arial" panose="020B0604020202020204" pitchFamily="34" charset="0"/>
              </a:rPr>
              <a:t>PA</a:t>
            </a:r>
            <a: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  <a:t>rallelized </a:t>
            </a:r>
            <a:r>
              <a:rPr lang="de-DE" altLang="de-DE">
                <a:solidFill>
                  <a:srgbClr val="FFFF00"/>
                </a:solidFill>
                <a:latin typeface="Arial" panose="020B0604020202020204" pitchFamily="34" charset="0"/>
              </a:rPr>
              <a:t>L</a:t>
            </a:r>
            <a: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  <a:t>ES </a:t>
            </a:r>
            <a:r>
              <a:rPr lang="de-DE" altLang="de-DE">
                <a:solidFill>
                  <a:srgbClr val="FFFF00"/>
                </a:solidFill>
                <a:latin typeface="Arial" panose="020B0604020202020204" pitchFamily="34" charset="0"/>
              </a:rPr>
              <a:t>M</a:t>
            </a:r>
            <a: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  <a:t>odel</a:t>
            </a:r>
            <a:b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</a:br>
            <a:r>
              <a:rPr lang="de-DE" altLang="de-DE" sz="2800">
                <a:solidFill>
                  <a:schemeClr val="folHlink"/>
                </a:solidFill>
                <a:latin typeface="Arial" panose="020B0604020202020204" pitchFamily="34" charset="0"/>
              </a:rPr>
              <a:t>Features / Numerics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2" grpId="0" animBg="1"/>
      <p:bldP spid="416773" grpId="0" animBg="1"/>
      <p:bldP spid="416774" grpId="0" animBg="1"/>
      <p:bldP spid="416775" grpId="0" animBg="1"/>
      <p:bldP spid="416776" grpId="0" animBg="1"/>
      <p:bldP spid="416777" grpId="0" animBg="1"/>
      <p:bldP spid="4167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130" name="Group 2"/>
          <p:cNvGrpSpPr>
            <a:grpSpLocks/>
          </p:cNvGrpSpPr>
          <p:nvPr/>
        </p:nvGrpSpPr>
        <p:grpSpPr bwMode="auto">
          <a:xfrm>
            <a:off x="635000" y="1390650"/>
            <a:ext cx="7977188" cy="5448300"/>
            <a:chOff x="352" y="852"/>
            <a:chExt cx="5025" cy="3432"/>
          </a:xfrm>
        </p:grpSpPr>
        <p:pic>
          <p:nvPicPr>
            <p:cNvPr id="432131" name="Picture 3" descr="030402_00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" y="2616"/>
              <a:ext cx="2222" cy="1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2132" name="Picture 4" descr="modi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852"/>
              <a:ext cx="2225" cy="1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2133" name="Group 5"/>
            <p:cNvGrpSpPr>
              <a:grpSpLocks/>
            </p:cNvGrpSpPr>
            <p:nvPr/>
          </p:nvGrpSpPr>
          <p:grpSpPr bwMode="auto">
            <a:xfrm>
              <a:off x="3061" y="935"/>
              <a:ext cx="2316" cy="3089"/>
              <a:chOff x="3061" y="935"/>
              <a:chExt cx="2316" cy="3089"/>
            </a:xfrm>
          </p:grpSpPr>
          <p:pic>
            <p:nvPicPr>
              <p:cNvPr id="432134" name="Picture 6" descr="030402_04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1" y="935"/>
                <a:ext cx="2316" cy="30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2135" name="Line 7"/>
              <p:cNvSpPr>
                <a:spLocks noChangeShapeType="1"/>
              </p:cNvSpPr>
              <p:nvPr/>
            </p:nvSpPr>
            <p:spPr bwMode="auto">
              <a:xfrm>
                <a:off x="3379" y="3022"/>
                <a:ext cx="0" cy="725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2136" name="Line 8"/>
              <p:cNvSpPr>
                <a:spLocks noChangeShapeType="1"/>
              </p:cNvSpPr>
              <p:nvPr/>
            </p:nvSpPr>
            <p:spPr bwMode="auto">
              <a:xfrm flipH="1" flipV="1">
                <a:off x="4558" y="1933"/>
                <a:ext cx="227" cy="272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2137" name="Text Box 9"/>
              <p:cNvSpPr txBox="1">
                <a:spLocks noChangeArrowheads="1"/>
              </p:cNvSpPr>
              <p:nvPr/>
            </p:nvSpPr>
            <p:spPr bwMode="auto">
              <a:xfrm>
                <a:off x="3457" y="3170"/>
                <a:ext cx="50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de-DE" altLang="de-DE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1 km</a:t>
                </a:r>
              </a:p>
            </p:txBody>
          </p:sp>
          <p:sp>
            <p:nvSpPr>
              <p:cNvPr id="432138" name="Text Box 10"/>
              <p:cNvSpPr txBox="1">
                <a:spLocks noChangeArrowheads="1"/>
              </p:cNvSpPr>
              <p:nvPr/>
            </p:nvSpPr>
            <p:spPr bwMode="auto">
              <a:xfrm>
                <a:off x="4772" y="1855"/>
                <a:ext cx="50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de-DE" altLang="de-DE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 km</a:t>
                </a:r>
              </a:p>
            </p:txBody>
          </p:sp>
          <p:sp>
            <p:nvSpPr>
              <p:cNvPr id="432139" name="Text Box 11"/>
              <p:cNvSpPr txBox="1">
                <a:spLocks noChangeArrowheads="1"/>
              </p:cNvSpPr>
              <p:nvPr/>
            </p:nvSpPr>
            <p:spPr bwMode="auto">
              <a:xfrm>
                <a:off x="3061" y="1615"/>
                <a:ext cx="91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de-DE" altLang="de-DE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sea smoke</a:t>
                </a:r>
              </a:p>
            </p:txBody>
          </p:sp>
          <p:sp>
            <p:nvSpPr>
              <p:cNvPr id="432140" name="Rectangle 12"/>
              <p:cNvSpPr>
                <a:spLocks noChangeArrowheads="1"/>
              </p:cNvSpPr>
              <p:nvPr/>
            </p:nvSpPr>
            <p:spPr bwMode="auto">
              <a:xfrm>
                <a:off x="3902" y="2416"/>
                <a:ext cx="61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de-DE" altLang="de-DE" b="1">
                    <a:solidFill>
                      <a:srgbClr val="FFFF80"/>
                    </a:solidFill>
                    <a:latin typeface="Times New Roman" panose="02020603050405020304" pitchFamily="18" charset="0"/>
                  </a:rPr>
                  <a:t>-25</a:t>
                </a:r>
                <a:r>
                  <a:rPr lang="de-DE" altLang="de-DE" sz="3200" b="1" baseline="-25000">
                    <a:solidFill>
                      <a:srgbClr val="FFFF8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de-DE" altLang="de-DE" b="1" baseline="30000">
                    <a:solidFill>
                      <a:srgbClr val="FFFF80"/>
                    </a:solidFill>
                    <a:latin typeface="Times New Roman" panose="02020603050405020304" pitchFamily="18" charset="0"/>
                  </a:rPr>
                  <a:t>0</a:t>
                </a:r>
                <a:r>
                  <a:rPr lang="de-DE" altLang="de-DE" b="1">
                    <a:solidFill>
                      <a:srgbClr val="FFFF80"/>
                    </a:solidFill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432141" name="Rectangle 13"/>
              <p:cNvSpPr>
                <a:spLocks noChangeArrowheads="1"/>
              </p:cNvSpPr>
              <p:nvPr/>
            </p:nvSpPr>
            <p:spPr bwMode="auto">
              <a:xfrm>
                <a:off x="3968" y="3045"/>
                <a:ext cx="5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de-DE" altLang="de-DE" b="1">
                    <a:solidFill>
                      <a:srgbClr val="FFFF80"/>
                    </a:solidFill>
                    <a:latin typeface="Times New Roman" panose="02020603050405020304" pitchFamily="18" charset="0"/>
                  </a:rPr>
                  <a:t>-2 </a:t>
                </a:r>
                <a:r>
                  <a:rPr lang="de-DE" altLang="de-DE" b="1" baseline="30000">
                    <a:solidFill>
                      <a:srgbClr val="FFFF80"/>
                    </a:solidFill>
                    <a:latin typeface="Times New Roman" panose="02020603050405020304" pitchFamily="18" charset="0"/>
                  </a:rPr>
                  <a:t>0</a:t>
                </a:r>
                <a:r>
                  <a:rPr lang="de-DE" altLang="de-DE" b="1">
                    <a:solidFill>
                      <a:srgbClr val="FFFF80"/>
                    </a:solidFill>
                    <a:latin typeface="Times New Roman" panose="02020603050405020304" pitchFamily="18" charset="0"/>
                  </a:rPr>
                  <a:t>C</a:t>
                </a:r>
              </a:p>
            </p:txBody>
          </p:sp>
        </p:grpSp>
      </p:grpSp>
      <p:sp>
        <p:nvSpPr>
          <p:cNvPr id="432144" name="Rectangle 16"/>
          <p:cNvSpPr>
            <a:spLocks noGrp="1" noChangeArrowheads="1"/>
          </p:cNvSpPr>
          <p:nvPr>
            <p:ph type="title"/>
          </p:nvPr>
        </p:nvSpPr>
        <p:spPr>
          <a:xfrm>
            <a:off x="323850" y="341313"/>
            <a:ext cx="8820150" cy="1143000"/>
          </a:xfrm>
        </p:spPr>
        <p:txBody>
          <a:bodyPr/>
          <a:lstStyle/>
          <a:p>
            <a:r>
              <a:rPr lang="de-DE" altLang="de-DE"/>
              <a:t>Turbulent Transport Above Leads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ChangeArrowheads="1"/>
          </p:cNvSpPr>
          <p:nvPr/>
        </p:nvSpPr>
        <p:spPr bwMode="auto">
          <a:xfrm>
            <a:off x="234950" y="3838575"/>
            <a:ext cx="1981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de-DE" altLang="de-DE" b="1">
                <a:latin typeface="Times New Roman" panose="02020603050405020304" pitchFamily="18" charset="0"/>
              </a:rPr>
              <a:t>ice</a:t>
            </a:r>
            <a:endParaRPr lang="de-DE" altLang="de-DE">
              <a:latin typeface="Times New Roman" panose="02020603050405020304" pitchFamily="18" charset="0"/>
            </a:endParaRPr>
          </a:p>
        </p:txBody>
      </p:sp>
      <p:sp>
        <p:nvSpPr>
          <p:cNvPr id="434179" name="Rectangle 3"/>
          <p:cNvSpPr>
            <a:spLocks noChangeArrowheads="1"/>
          </p:cNvSpPr>
          <p:nvPr/>
        </p:nvSpPr>
        <p:spPr bwMode="auto">
          <a:xfrm>
            <a:off x="3206750" y="3838575"/>
            <a:ext cx="4800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de-DE" altLang="de-DE" b="1">
                <a:latin typeface="Times New Roman" panose="02020603050405020304" pitchFamily="18" charset="0"/>
              </a:rPr>
              <a:t>ice</a:t>
            </a:r>
          </a:p>
        </p:txBody>
      </p:sp>
      <p:sp>
        <p:nvSpPr>
          <p:cNvPr id="434180" name="Freeform 4"/>
          <p:cNvSpPr>
            <a:spLocks/>
          </p:cNvSpPr>
          <p:nvPr/>
        </p:nvSpPr>
        <p:spPr bwMode="auto">
          <a:xfrm>
            <a:off x="2216150" y="2238375"/>
            <a:ext cx="4343400" cy="1625600"/>
          </a:xfrm>
          <a:custGeom>
            <a:avLst/>
            <a:gdLst>
              <a:gd name="T0" fmla="*/ 0 w 2736"/>
              <a:gd name="T1" fmla="*/ 1024 h 1024"/>
              <a:gd name="T2" fmla="*/ 384 w 2736"/>
              <a:gd name="T3" fmla="*/ 592 h 1024"/>
              <a:gd name="T4" fmla="*/ 1056 w 2736"/>
              <a:gd name="T5" fmla="*/ 160 h 1024"/>
              <a:gd name="T6" fmla="*/ 1824 w 2736"/>
              <a:gd name="T7" fmla="*/ 16 h 1024"/>
              <a:gd name="T8" fmla="*/ 2448 w 2736"/>
              <a:gd name="T9" fmla="*/ 64 h 1024"/>
              <a:gd name="T10" fmla="*/ 2688 w 2736"/>
              <a:gd name="T11" fmla="*/ 400 h 1024"/>
              <a:gd name="T12" fmla="*/ 2160 w 2736"/>
              <a:gd name="T13" fmla="*/ 832 h 1024"/>
              <a:gd name="T14" fmla="*/ 624 w 2736"/>
              <a:gd name="T15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36" h="1024">
                <a:moveTo>
                  <a:pt x="0" y="1024"/>
                </a:moveTo>
                <a:cubicBezTo>
                  <a:pt x="104" y="880"/>
                  <a:pt x="208" y="736"/>
                  <a:pt x="384" y="592"/>
                </a:cubicBezTo>
                <a:cubicBezTo>
                  <a:pt x="560" y="448"/>
                  <a:pt x="816" y="256"/>
                  <a:pt x="1056" y="160"/>
                </a:cubicBezTo>
                <a:cubicBezTo>
                  <a:pt x="1296" y="64"/>
                  <a:pt x="1592" y="32"/>
                  <a:pt x="1824" y="16"/>
                </a:cubicBezTo>
                <a:cubicBezTo>
                  <a:pt x="2056" y="0"/>
                  <a:pt x="2304" y="0"/>
                  <a:pt x="2448" y="64"/>
                </a:cubicBezTo>
                <a:cubicBezTo>
                  <a:pt x="2592" y="128"/>
                  <a:pt x="2736" y="272"/>
                  <a:pt x="2688" y="400"/>
                </a:cubicBezTo>
                <a:cubicBezTo>
                  <a:pt x="2640" y="528"/>
                  <a:pt x="2504" y="728"/>
                  <a:pt x="2160" y="832"/>
                </a:cubicBezTo>
                <a:cubicBezTo>
                  <a:pt x="1816" y="936"/>
                  <a:pt x="880" y="992"/>
                  <a:pt x="624" y="1024"/>
                </a:cubicBezTo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4181" name="Line 5"/>
          <p:cNvSpPr>
            <a:spLocks noChangeShapeType="1"/>
          </p:cNvSpPr>
          <p:nvPr/>
        </p:nvSpPr>
        <p:spPr bwMode="auto">
          <a:xfrm>
            <a:off x="692150" y="2085975"/>
            <a:ext cx="7543800" cy="76200"/>
          </a:xfrm>
          <a:prstGeom prst="line">
            <a:avLst/>
          </a:prstGeom>
          <a:noFill/>
          <a:ln w="31750">
            <a:solidFill>
              <a:srgbClr val="FFFF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4182" name="Text Box 6"/>
          <p:cNvSpPr txBox="1">
            <a:spLocks noChangeArrowheads="1"/>
          </p:cNvSpPr>
          <p:nvPr/>
        </p:nvSpPr>
        <p:spPr bwMode="auto">
          <a:xfrm>
            <a:off x="2368550" y="1628775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b="1">
                <a:solidFill>
                  <a:srgbClr val="FFFFCC"/>
                </a:solidFill>
                <a:latin typeface="Times New Roman" panose="02020603050405020304" pitchFamily="18" charset="0"/>
              </a:rPr>
              <a:t>inversion layer</a:t>
            </a:r>
          </a:p>
        </p:txBody>
      </p:sp>
      <p:sp>
        <p:nvSpPr>
          <p:cNvPr id="434183" name="Text Box 7"/>
          <p:cNvSpPr txBox="1">
            <a:spLocks noChangeArrowheads="1"/>
          </p:cNvSpPr>
          <p:nvPr/>
        </p:nvSpPr>
        <p:spPr bwMode="auto">
          <a:xfrm>
            <a:off x="4121150" y="2695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b="1">
                <a:solidFill>
                  <a:srgbClr val="0039F0"/>
                </a:solidFill>
                <a:latin typeface="Times New Roman" panose="02020603050405020304" pitchFamily="18" charset="0"/>
              </a:rPr>
              <a:t>convection</a:t>
            </a:r>
          </a:p>
        </p:txBody>
      </p:sp>
      <p:sp>
        <p:nvSpPr>
          <p:cNvPr id="434184" name="Text Box 8"/>
          <p:cNvSpPr txBox="1">
            <a:spLocks noChangeArrowheads="1"/>
          </p:cNvSpPr>
          <p:nvPr/>
        </p:nvSpPr>
        <p:spPr bwMode="auto">
          <a:xfrm>
            <a:off x="136525" y="3076575"/>
            <a:ext cx="221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b="1">
                <a:solidFill>
                  <a:srgbClr val="FFFFCC"/>
                </a:solidFill>
                <a:latin typeface="Times New Roman" panose="02020603050405020304" pitchFamily="18" charset="0"/>
              </a:rPr>
              <a:t>stable / neutral</a:t>
            </a:r>
          </a:p>
        </p:txBody>
      </p:sp>
      <p:sp>
        <p:nvSpPr>
          <p:cNvPr id="434185" name="Text Box 9"/>
          <p:cNvSpPr txBox="1">
            <a:spLocks noChangeArrowheads="1"/>
          </p:cNvSpPr>
          <p:nvPr/>
        </p:nvSpPr>
        <p:spPr bwMode="auto">
          <a:xfrm>
            <a:off x="6086475" y="3270250"/>
            <a:ext cx="213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 b="1">
                <a:solidFill>
                  <a:srgbClr val="FFFFCC"/>
                </a:solidFill>
                <a:latin typeface="Times New Roman" panose="02020603050405020304" pitchFamily="18" charset="0"/>
              </a:rPr>
              <a:t>stable / neutral</a:t>
            </a:r>
          </a:p>
        </p:txBody>
      </p:sp>
      <p:sp>
        <p:nvSpPr>
          <p:cNvPr id="434186" name="Line 10"/>
          <p:cNvSpPr>
            <a:spLocks noChangeShapeType="1"/>
          </p:cNvSpPr>
          <p:nvPr/>
        </p:nvSpPr>
        <p:spPr bwMode="auto">
          <a:xfrm>
            <a:off x="539750" y="2695575"/>
            <a:ext cx="609600" cy="0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4187" name="Text Box 11"/>
          <p:cNvSpPr txBox="1">
            <a:spLocks noChangeArrowheads="1"/>
          </p:cNvSpPr>
          <p:nvPr/>
        </p:nvSpPr>
        <p:spPr bwMode="auto">
          <a:xfrm>
            <a:off x="447675" y="2127250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 b="1">
                <a:solidFill>
                  <a:schemeClr val="bg1"/>
                </a:solidFill>
                <a:latin typeface="Times New Roman" panose="02020603050405020304" pitchFamily="18" charset="0"/>
              </a:rPr>
              <a:t>wind</a:t>
            </a:r>
          </a:p>
        </p:txBody>
      </p:sp>
      <p:sp>
        <p:nvSpPr>
          <p:cNvPr id="434188" name="Line 12"/>
          <p:cNvSpPr>
            <a:spLocks noChangeShapeType="1"/>
          </p:cNvSpPr>
          <p:nvPr/>
        </p:nvSpPr>
        <p:spPr bwMode="auto">
          <a:xfrm flipV="1">
            <a:off x="8388350" y="2162175"/>
            <a:ext cx="0" cy="609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4189" name="Line 13"/>
          <p:cNvSpPr>
            <a:spLocks noChangeShapeType="1"/>
          </p:cNvSpPr>
          <p:nvPr/>
        </p:nvSpPr>
        <p:spPr bwMode="auto">
          <a:xfrm>
            <a:off x="8388350" y="3457575"/>
            <a:ext cx="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4190" name="Text Box 14"/>
          <p:cNvSpPr txBox="1">
            <a:spLocks noChangeArrowheads="1"/>
          </p:cNvSpPr>
          <p:nvPr/>
        </p:nvSpPr>
        <p:spPr bwMode="auto">
          <a:xfrm>
            <a:off x="7610475" y="2871788"/>
            <a:ext cx="1547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altLang="de-DE">
                <a:solidFill>
                  <a:schemeClr val="bg1"/>
                </a:solidFill>
                <a:latin typeface="Times New Roman" panose="02020603050405020304" pitchFamily="18" charset="0"/>
              </a:rPr>
              <a:t>z</a:t>
            </a:r>
            <a:r>
              <a:rPr lang="de-DE" altLang="de-DE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de-DE" altLang="de-DE">
                <a:solidFill>
                  <a:schemeClr val="bg1"/>
                </a:solidFill>
                <a:latin typeface="Times New Roman" panose="02020603050405020304" pitchFamily="18" charset="0"/>
              </a:rPr>
              <a:t> =250 m</a:t>
            </a:r>
          </a:p>
        </p:txBody>
      </p:sp>
      <p:sp>
        <p:nvSpPr>
          <p:cNvPr id="434192" name="Text Box 16"/>
          <p:cNvSpPr txBox="1">
            <a:spLocks noChangeArrowheads="1"/>
          </p:cNvSpPr>
          <p:nvPr/>
        </p:nvSpPr>
        <p:spPr bwMode="auto">
          <a:xfrm>
            <a:off x="2349500" y="3762375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b="1">
                <a:solidFill>
                  <a:schemeClr val="bg1"/>
                </a:solidFill>
                <a:latin typeface="Times New Roman" panose="02020603050405020304" pitchFamily="18" charset="0"/>
              </a:rPr>
              <a:t>lead</a:t>
            </a:r>
          </a:p>
        </p:txBody>
      </p:sp>
      <p:sp>
        <p:nvSpPr>
          <p:cNvPr id="434193" name="Freeform 17"/>
          <p:cNvSpPr>
            <a:spLocks/>
          </p:cNvSpPr>
          <p:nvPr/>
        </p:nvSpPr>
        <p:spPr bwMode="auto">
          <a:xfrm rot="1334799">
            <a:off x="2520950" y="3228975"/>
            <a:ext cx="76200" cy="711200"/>
          </a:xfrm>
          <a:custGeom>
            <a:avLst/>
            <a:gdLst>
              <a:gd name="T0" fmla="*/ 208 w 368"/>
              <a:gd name="T1" fmla="*/ 544 h 560"/>
              <a:gd name="T2" fmla="*/ 352 w 368"/>
              <a:gd name="T3" fmla="*/ 352 h 560"/>
              <a:gd name="T4" fmla="*/ 304 w 368"/>
              <a:gd name="T5" fmla="*/ 64 h 560"/>
              <a:gd name="T6" fmla="*/ 112 w 368"/>
              <a:gd name="T7" fmla="*/ 64 h 560"/>
              <a:gd name="T8" fmla="*/ 16 w 368"/>
              <a:gd name="T9" fmla="*/ 448 h 560"/>
              <a:gd name="T10" fmla="*/ 208 w 368"/>
              <a:gd name="T11" fmla="*/ 54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8" h="560">
                <a:moveTo>
                  <a:pt x="208" y="544"/>
                </a:moveTo>
                <a:cubicBezTo>
                  <a:pt x="264" y="528"/>
                  <a:pt x="336" y="432"/>
                  <a:pt x="352" y="352"/>
                </a:cubicBezTo>
                <a:cubicBezTo>
                  <a:pt x="368" y="272"/>
                  <a:pt x="344" y="112"/>
                  <a:pt x="304" y="64"/>
                </a:cubicBezTo>
                <a:cubicBezTo>
                  <a:pt x="264" y="16"/>
                  <a:pt x="160" y="0"/>
                  <a:pt x="112" y="64"/>
                </a:cubicBezTo>
                <a:cubicBezTo>
                  <a:pt x="64" y="128"/>
                  <a:pt x="0" y="368"/>
                  <a:pt x="16" y="448"/>
                </a:cubicBezTo>
                <a:cubicBezTo>
                  <a:pt x="32" y="528"/>
                  <a:pt x="152" y="560"/>
                  <a:pt x="208" y="544"/>
                </a:cubicBezTo>
                <a:close/>
              </a:path>
            </a:pathLst>
          </a:custGeom>
          <a:solidFill>
            <a:srgbClr val="FFCC00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4194" name="Freeform 18"/>
          <p:cNvSpPr>
            <a:spLocks/>
          </p:cNvSpPr>
          <p:nvPr/>
        </p:nvSpPr>
        <p:spPr bwMode="auto">
          <a:xfrm rot="1334799">
            <a:off x="2749550" y="3000375"/>
            <a:ext cx="76200" cy="939800"/>
          </a:xfrm>
          <a:custGeom>
            <a:avLst/>
            <a:gdLst>
              <a:gd name="T0" fmla="*/ 208 w 368"/>
              <a:gd name="T1" fmla="*/ 544 h 560"/>
              <a:gd name="T2" fmla="*/ 352 w 368"/>
              <a:gd name="T3" fmla="*/ 352 h 560"/>
              <a:gd name="T4" fmla="*/ 304 w 368"/>
              <a:gd name="T5" fmla="*/ 64 h 560"/>
              <a:gd name="T6" fmla="*/ 112 w 368"/>
              <a:gd name="T7" fmla="*/ 64 h 560"/>
              <a:gd name="T8" fmla="*/ 16 w 368"/>
              <a:gd name="T9" fmla="*/ 448 h 560"/>
              <a:gd name="T10" fmla="*/ 208 w 368"/>
              <a:gd name="T11" fmla="*/ 54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8" h="560">
                <a:moveTo>
                  <a:pt x="208" y="544"/>
                </a:moveTo>
                <a:cubicBezTo>
                  <a:pt x="264" y="528"/>
                  <a:pt x="336" y="432"/>
                  <a:pt x="352" y="352"/>
                </a:cubicBezTo>
                <a:cubicBezTo>
                  <a:pt x="368" y="272"/>
                  <a:pt x="344" y="112"/>
                  <a:pt x="304" y="64"/>
                </a:cubicBezTo>
                <a:cubicBezTo>
                  <a:pt x="264" y="16"/>
                  <a:pt x="160" y="0"/>
                  <a:pt x="112" y="64"/>
                </a:cubicBezTo>
                <a:cubicBezTo>
                  <a:pt x="64" y="128"/>
                  <a:pt x="0" y="368"/>
                  <a:pt x="16" y="448"/>
                </a:cubicBezTo>
                <a:cubicBezTo>
                  <a:pt x="32" y="528"/>
                  <a:pt x="152" y="560"/>
                  <a:pt x="208" y="544"/>
                </a:cubicBezTo>
                <a:close/>
              </a:path>
            </a:pathLst>
          </a:custGeom>
          <a:solidFill>
            <a:srgbClr val="FFCC00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4195" name="Freeform 19"/>
          <p:cNvSpPr>
            <a:spLocks/>
          </p:cNvSpPr>
          <p:nvPr/>
        </p:nvSpPr>
        <p:spPr bwMode="auto">
          <a:xfrm rot="1334799">
            <a:off x="2930525" y="2776538"/>
            <a:ext cx="152400" cy="1152525"/>
          </a:xfrm>
          <a:custGeom>
            <a:avLst/>
            <a:gdLst>
              <a:gd name="T0" fmla="*/ 208 w 368"/>
              <a:gd name="T1" fmla="*/ 544 h 560"/>
              <a:gd name="T2" fmla="*/ 352 w 368"/>
              <a:gd name="T3" fmla="*/ 352 h 560"/>
              <a:gd name="T4" fmla="*/ 304 w 368"/>
              <a:gd name="T5" fmla="*/ 64 h 560"/>
              <a:gd name="T6" fmla="*/ 112 w 368"/>
              <a:gd name="T7" fmla="*/ 64 h 560"/>
              <a:gd name="T8" fmla="*/ 16 w 368"/>
              <a:gd name="T9" fmla="*/ 448 h 560"/>
              <a:gd name="T10" fmla="*/ 208 w 368"/>
              <a:gd name="T11" fmla="*/ 54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8" h="560">
                <a:moveTo>
                  <a:pt x="208" y="544"/>
                </a:moveTo>
                <a:cubicBezTo>
                  <a:pt x="264" y="528"/>
                  <a:pt x="336" y="432"/>
                  <a:pt x="352" y="352"/>
                </a:cubicBezTo>
                <a:cubicBezTo>
                  <a:pt x="368" y="272"/>
                  <a:pt x="344" y="112"/>
                  <a:pt x="304" y="64"/>
                </a:cubicBezTo>
                <a:cubicBezTo>
                  <a:pt x="264" y="16"/>
                  <a:pt x="160" y="0"/>
                  <a:pt x="112" y="64"/>
                </a:cubicBezTo>
                <a:cubicBezTo>
                  <a:pt x="64" y="128"/>
                  <a:pt x="0" y="368"/>
                  <a:pt x="16" y="448"/>
                </a:cubicBezTo>
                <a:cubicBezTo>
                  <a:pt x="32" y="528"/>
                  <a:pt x="152" y="560"/>
                  <a:pt x="208" y="544"/>
                </a:cubicBezTo>
                <a:close/>
              </a:path>
            </a:pathLst>
          </a:custGeom>
          <a:solidFill>
            <a:srgbClr val="FFCC00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4196" name="Freeform 20"/>
          <p:cNvSpPr>
            <a:spLocks/>
          </p:cNvSpPr>
          <p:nvPr/>
        </p:nvSpPr>
        <p:spPr bwMode="auto">
          <a:xfrm rot="1334799">
            <a:off x="3208338" y="2595563"/>
            <a:ext cx="152400" cy="1320800"/>
          </a:xfrm>
          <a:custGeom>
            <a:avLst/>
            <a:gdLst>
              <a:gd name="T0" fmla="*/ 208 w 368"/>
              <a:gd name="T1" fmla="*/ 544 h 560"/>
              <a:gd name="T2" fmla="*/ 352 w 368"/>
              <a:gd name="T3" fmla="*/ 352 h 560"/>
              <a:gd name="T4" fmla="*/ 304 w 368"/>
              <a:gd name="T5" fmla="*/ 64 h 560"/>
              <a:gd name="T6" fmla="*/ 112 w 368"/>
              <a:gd name="T7" fmla="*/ 64 h 560"/>
              <a:gd name="T8" fmla="*/ 16 w 368"/>
              <a:gd name="T9" fmla="*/ 448 h 560"/>
              <a:gd name="T10" fmla="*/ 208 w 368"/>
              <a:gd name="T11" fmla="*/ 54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8" h="560">
                <a:moveTo>
                  <a:pt x="208" y="544"/>
                </a:moveTo>
                <a:cubicBezTo>
                  <a:pt x="264" y="528"/>
                  <a:pt x="336" y="432"/>
                  <a:pt x="352" y="352"/>
                </a:cubicBezTo>
                <a:cubicBezTo>
                  <a:pt x="368" y="272"/>
                  <a:pt x="344" y="112"/>
                  <a:pt x="304" y="64"/>
                </a:cubicBezTo>
                <a:cubicBezTo>
                  <a:pt x="264" y="16"/>
                  <a:pt x="160" y="0"/>
                  <a:pt x="112" y="64"/>
                </a:cubicBezTo>
                <a:cubicBezTo>
                  <a:pt x="64" y="128"/>
                  <a:pt x="0" y="368"/>
                  <a:pt x="16" y="448"/>
                </a:cubicBezTo>
                <a:cubicBezTo>
                  <a:pt x="32" y="528"/>
                  <a:pt x="152" y="560"/>
                  <a:pt x="208" y="544"/>
                </a:cubicBezTo>
                <a:close/>
              </a:path>
            </a:pathLst>
          </a:custGeom>
          <a:solidFill>
            <a:srgbClr val="FFCC00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4197" name="Freeform 21"/>
          <p:cNvSpPr>
            <a:spLocks/>
          </p:cNvSpPr>
          <p:nvPr/>
        </p:nvSpPr>
        <p:spPr bwMode="auto">
          <a:xfrm rot="1334799">
            <a:off x="3505200" y="2419350"/>
            <a:ext cx="381000" cy="1473200"/>
          </a:xfrm>
          <a:custGeom>
            <a:avLst/>
            <a:gdLst>
              <a:gd name="T0" fmla="*/ 208 w 368"/>
              <a:gd name="T1" fmla="*/ 544 h 560"/>
              <a:gd name="T2" fmla="*/ 352 w 368"/>
              <a:gd name="T3" fmla="*/ 352 h 560"/>
              <a:gd name="T4" fmla="*/ 304 w 368"/>
              <a:gd name="T5" fmla="*/ 64 h 560"/>
              <a:gd name="T6" fmla="*/ 112 w 368"/>
              <a:gd name="T7" fmla="*/ 64 h 560"/>
              <a:gd name="T8" fmla="*/ 16 w 368"/>
              <a:gd name="T9" fmla="*/ 448 h 560"/>
              <a:gd name="T10" fmla="*/ 208 w 368"/>
              <a:gd name="T11" fmla="*/ 54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8" h="560">
                <a:moveTo>
                  <a:pt x="208" y="544"/>
                </a:moveTo>
                <a:cubicBezTo>
                  <a:pt x="264" y="528"/>
                  <a:pt x="336" y="432"/>
                  <a:pt x="352" y="352"/>
                </a:cubicBezTo>
                <a:cubicBezTo>
                  <a:pt x="368" y="272"/>
                  <a:pt x="344" y="112"/>
                  <a:pt x="304" y="64"/>
                </a:cubicBezTo>
                <a:cubicBezTo>
                  <a:pt x="264" y="16"/>
                  <a:pt x="160" y="0"/>
                  <a:pt x="112" y="64"/>
                </a:cubicBezTo>
                <a:cubicBezTo>
                  <a:pt x="64" y="128"/>
                  <a:pt x="0" y="368"/>
                  <a:pt x="16" y="448"/>
                </a:cubicBezTo>
                <a:cubicBezTo>
                  <a:pt x="32" y="528"/>
                  <a:pt x="152" y="560"/>
                  <a:pt x="208" y="544"/>
                </a:cubicBezTo>
                <a:close/>
              </a:path>
            </a:pathLst>
          </a:custGeom>
          <a:solidFill>
            <a:srgbClr val="FFCC00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4198" name="Rectangle 22"/>
          <p:cNvSpPr>
            <a:spLocks noChangeArrowheads="1"/>
          </p:cNvSpPr>
          <p:nvPr/>
        </p:nvSpPr>
        <p:spPr bwMode="auto">
          <a:xfrm>
            <a:off x="1998663" y="2593975"/>
            <a:ext cx="1303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altLang="de-DE">
                <a:solidFill>
                  <a:srgbClr val="FF0000"/>
                </a:solidFill>
                <a:latin typeface="Times New Roman" panose="02020603050405020304" pitchFamily="18" charset="0"/>
              </a:rPr>
              <a:t>unstable</a:t>
            </a:r>
          </a:p>
        </p:txBody>
      </p:sp>
      <p:sp>
        <p:nvSpPr>
          <p:cNvPr id="434199" name="Line 23"/>
          <p:cNvSpPr>
            <a:spLocks noChangeShapeType="1"/>
          </p:cNvSpPr>
          <p:nvPr/>
        </p:nvSpPr>
        <p:spPr bwMode="auto">
          <a:xfrm>
            <a:off x="2749550" y="3000375"/>
            <a:ext cx="304800" cy="30480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4200" name="AutoShape 24"/>
          <p:cNvSpPr>
            <a:spLocks/>
          </p:cNvSpPr>
          <p:nvPr/>
        </p:nvSpPr>
        <p:spPr bwMode="auto">
          <a:xfrm rot="5400000">
            <a:off x="3821907" y="1278731"/>
            <a:ext cx="576262" cy="7705725"/>
          </a:xfrm>
          <a:prstGeom prst="rightBrace">
            <a:avLst>
              <a:gd name="adj1" fmla="val 111433"/>
              <a:gd name="adj2" fmla="val 50000"/>
            </a:avLst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34201" name="AutoShape 25"/>
          <p:cNvSpPr>
            <a:spLocks/>
          </p:cNvSpPr>
          <p:nvPr/>
        </p:nvSpPr>
        <p:spPr bwMode="auto">
          <a:xfrm rot="5400000">
            <a:off x="2562225" y="4073526"/>
            <a:ext cx="287337" cy="1008062"/>
          </a:xfrm>
          <a:prstGeom prst="rightBrace">
            <a:avLst>
              <a:gd name="adj1" fmla="val 29236"/>
              <a:gd name="adj2" fmla="val 50866"/>
            </a:avLst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34202" name="Text Box 26"/>
          <p:cNvSpPr txBox="1">
            <a:spLocks noChangeArrowheads="1"/>
          </p:cNvSpPr>
          <p:nvPr/>
        </p:nvSpPr>
        <p:spPr bwMode="auto">
          <a:xfrm>
            <a:off x="3478213" y="5295900"/>
            <a:ext cx="954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>
                <a:solidFill>
                  <a:schemeClr val="bg1"/>
                </a:solidFill>
                <a:latin typeface="Times New Roman" panose="02020603050405020304" pitchFamily="18" charset="0"/>
              </a:rPr>
              <a:t>20 km</a:t>
            </a:r>
          </a:p>
        </p:txBody>
      </p:sp>
      <p:sp>
        <p:nvSpPr>
          <p:cNvPr id="434203" name="Text Box 27"/>
          <p:cNvSpPr txBox="1">
            <a:spLocks noChangeArrowheads="1"/>
          </p:cNvSpPr>
          <p:nvPr/>
        </p:nvSpPr>
        <p:spPr bwMode="auto">
          <a:xfrm>
            <a:off x="2346325" y="4649788"/>
            <a:ext cx="801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>
                <a:solidFill>
                  <a:schemeClr val="bg1"/>
                </a:solidFill>
                <a:latin typeface="Times New Roman" panose="02020603050405020304" pitchFamily="18" charset="0"/>
              </a:rPr>
              <a:t>1 km</a:t>
            </a:r>
          </a:p>
        </p:txBody>
      </p:sp>
      <p:sp>
        <p:nvSpPr>
          <p:cNvPr id="434204" name="Text Box 28"/>
          <p:cNvSpPr txBox="1">
            <a:spLocks noChangeArrowheads="1"/>
          </p:cNvSpPr>
          <p:nvPr/>
        </p:nvSpPr>
        <p:spPr bwMode="auto">
          <a:xfrm>
            <a:off x="611188" y="4038600"/>
            <a:ext cx="1020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2000" b="1">
                <a:solidFill>
                  <a:srgbClr val="FFFF00"/>
                </a:solidFill>
                <a:latin typeface="Times New Roman" panose="02020603050405020304" pitchFamily="18" charset="0"/>
              </a:rPr>
              <a:t>   -24</a:t>
            </a:r>
            <a:r>
              <a:rPr lang="de-DE" altLang="de-DE" sz="20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 0</a:t>
            </a:r>
            <a:r>
              <a:rPr lang="de-DE" altLang="de-DE" sz="2000" b="1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434205" name="Text Box 29"/>
          <p:cNvSpPr txBox="1">
            <a:spLocks noChangeArrowheads="1"/>
          </p:cNvSpPr>
          <p:nvPr/>
        </p:nvSpPr>
        <p:spPr bwMode="auto">
          <a:xfrm>
            <a:off x="2144713" y="4037013"/>
            <a:ext cx="893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2000" b="1">
                <a:solidFill>
                  <a:srgbClr val="FFFF00"/>
                </a:solidFill>
                <a:latin typeface="Times New Roman" panose="02020603050405020304" pitchFamily="18" charset="0"/>
              </a:rPr>
              <a:t>   -3</a:t>
            </a:r>
            <a:r>
              <a:rPr lang="de-DE" altLang="de-DE" sz="20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 0</a:t>
            </a:r>
            <a:r>
              <a:rPr lang="de-DE" altLang="de-DE" sz="2000" b="1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434206" name="Text Box 30"/>
          <p:cNvSpPr txBox="1">
            <a:spLocks noChangeArrowheads="1"/>
          </p:cNvSpPr>
          <p:nvPr/>
        </p:nvSpPr>
        <p:spPr bwMode="auto">
          <a:xfrm>
            <a:off x="4986338" y="4037013"/>
            <a:ext cx="1020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2000" b="1">
                <a:solidFill>
                  <a:srgbClr val="FFFF00"/>
                </a:solidFill>
                <a:latin typeface="Times New Roman" panose="02020603050405020304" pitchFamily="18" charset="0"/>
              </a:rPr>
              <a:t>   -24</a:t>
            </a:r>
            <a:r>
              <a:rPr lang="de-DE" altLang="de-DE" sz="20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 0</a:t>
            </a:r>
            <a:r>
              <a:rPr lang="de-DE" altLang="de-DE" sz="2000" b="1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434207" name="Freeform 31"/>
          <p:cNvSpPr>
            <a:spLocks/>
          </p:cNvSpPr>
          <p:nvPr/>
        </p:nvSpPr>
        <p:spPr bwMode="auto">
          <a:xfrm rot="5072771">
            <a:off x="4652963" y="1514475"/>
            <a:ext cx="381000" cy="1473200"/>
          </a:xfrm>
          <a:custGeom>
            <a:avLst/>
            <a:gdLst>
              <a:gd name="T0" fmla="*/ 208 w 368"/>
              <a:gd name="T1" fmla="*/ 544 h 560"/>
              <a:gd name="T2" fmla="*/ 352 w 368"/>
              <a:gd name="T3" fmla="*/ 352 h 560"/>
              <a:gd name="T4" fmla="*/ 304 w 368"/>
              <a:gd name="T5" fmla="*/ 64 h 560"/>
              <a:gd name="T6" fmla="*/ 112 w 368"/>
              <a:gd name="T7" fmla="*/ 64 h 560"/>
              <a:gd name="T8" fmla="*/ 16 w 368"/>
              <a:gd name="T9" fmla="*/ 448 h 560"/>
              <a:gd name="T10" fmla="*/ 208 w 368"/>
              <a:gd name="T11" fmla="*/ 54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8" h="560">
                <a:moveTo>
                  <a:pt x="208" y="544"/>
                </a:moveTo>
                <a:cubicBezTo>
                  <a:pt x="264" y="528"/>
                  <a:pt x="336" y="432"/>
                  <a:pt x="352" y="352"/>
                </a:cubicBezTo>
                <a:cubicBezTo>
                  <a:pt x="368" y="272"/>
                  <a:pt x="344" y="112"/>
                  <a:pt x="304" y="64"/>
                </a:cubicBezTo>
                <a:cubicBezTo>
                  <a:pt x="264" y="16"/>
                  <a:pt x="160" y="0"/>
                  <a:pt x="112" y="64"/>
                </a:cubicBezTo>
                <a:cubicBezTo>
                  <a:pt x="64" y="128"/>
                  <a:pt x="0" y="368"/>
                  <a:pt x="16" y="448"/>
                </a:cubicBezTo>
                <a:cubicBezTo>
                  <a:pt x="32" y="528"/>
                  <a:pt x="152" y="560"/>
                  <a:pt x="208" y="544"/>
                </a:cubicBezTo>
                <a:close/>
              </a:path>
            </a:pathLst>
          </a:custGeom>
          <a:solidFill>
            <a:srgbClr val="FF6600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4208" name="Text Box 32"/>
          <p:cNvSpPr txBox="1">
            <a:spLocks noChangeArrowheads="1"/>
          </p:cNvSpPr>
          <p:nvPr/>
        </p:nvSpPr>
        <p:spPr bwMode="auto">
          <a:xfrm>
            <a:off x="4194175" y="2070100"/>
            <a:ext cx="1458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sz="1600" b="1">
                <a:solidFill>
                  <a:srgbClr val="0039F0"/>
                </a:solidFill>
                <a:latin typeface="Times New Roman" panose="02020603050405020304" pitchFamily="18" charset="0"/>
              </a:rPr>
              <a:t>entrainment</a:t>
            </a:r>
          </a:p>
        </p:txBody>
      </p:sp>
      <p:sp>
        <p:nvSpPr>
          <p:cNvPr id="434209" name="Text Box 33"/>
          <p:cNvSpPr txBox="1">
            <a:spLocks noChangeArrowheads="1"/>
          </p:cNvSpPr>
          <p:nvPr/>
        </p:nvSpPr>
        <p:spPr bwMode="auto">
          <a:xfrm>
            <a:off x="241300" y="4152900"/>
            <a:ext cx="3584575" cy="22256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de-DE" sz="2000">
                <a:latin typeface="Helvetica" panose="020B0604020202020204" pitchFamily="34" charset="0"/>
              </a:rPr>
              <a:t>very complex structure</a:t>
            </a:r>
          </a:p>
          <a:p>
            <a:pPr>
              <a:buFontTx/>
              <a:buChar char="•"/>
            </a:pPr>
            <a:r>
              <a:rPr lang="en-US" altLang="de-DE" sz="2000">
                <a:latin typeface="Helvetica" panose="020B0604020202020204" pitchFamily="34" charset="0"/>
              </a:rPr>
              <a:t>very few data</a:t>
            </a:r>
          </a:p>
          <a:p>
            <a:pPr>
              <a:buFontTx/>
              <a:buChar char="•"/>
            </a:pPr>
            <a:r>
              <a:rPr lang="en-US" altLang="de-DE" sz="2000">
                <a:latin typeface="Helvetica" panose="020B0604020202020204" pitchFamily="34" charset="0"/>
              </a:rPr>
              <a:t>difficult to parameterize</a:t>
            </a:r>
          </a:p>
          <a:p>
            <a:pPr>
              <a:buFontTx/>
              <a:buChar char="•"/>
            </a:pPr>
            <a:r>
              <a:rPr lang="en-US" altLang="de-DE" sz="2000" b="1">
                <a:latin typeface="Helvetica" panose="020B0604020202020204" pitchFamily="34" charset="0"/>
              </a:rPr>
              <a:t>the triggered convection affects wind profile, entrainment, surface fluxes, …</a:t>
            </a:r>
          </a:p>
        </p:txBody>
      </p:sp>
      <p:sp>
        <p:nvSpPr>
          <p:cNvPr id="434210" name="Text Box 34"/>
          <p:cNvSpPr txBox="1">
            <a:spLocks noChangeArrowheads="1"/>
          </p:cNvSpPr>
          <p:nvPr/>
        </p:nvSpPr>
        <p:spPr bwMode="auto">
          <a:xfrm>
            <a:off x="4318000" y="4143375"/>
            <a:ext cx="4826000" cy="214788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810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de-DE" sz="2000" b="1">
                <a:latin typeface="Helvetica" panose="020B0604020202020204" pitchFamily="34" charset="0"/>
              </a:rPr>
              <a:t>Questions:</a:t>
            </a:r>
          </a:p>
          <a:p>
            <a:endParaRPr lang="en-US" altLang="de-DE" sz="700" b="1">
              <a:latin typeface="Helvetica" panose="020B0604020202020204" pitchFamily="34" charset="0"/>
            </a:endParaRPr>
          </a:p>
          <a:p>
            <a:pPr>
              <a:spcAft>
                <a:spcPct val="20000"/>
              </a:spcAft>
              <a:buFontTx/>
              <a:buChar char="•"/>
            </a:pPr>
            <a:r>
              <a:rPr lang="en-US" altLang="de-DE" sz="2000" b="1">
                <a:latin typeface="Helvetica" panose="020B0604020202020204" pitchFamily="34" charset="0"/>
              </a:rPr>
              <a:t>How to parameterize lead induced turbulence in larger scale models?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en-US" altLang="de-DE" sz="2000" b="1">
                <a:latin typeface="Helvetica" panose="020B0604020202020204" pitchFamily="34" charset="0"/>
              </a:rPr>
              <a:t>How is entrainment effected?</a:t>
            </a:r>
            <a:endParaRPr lang="de-DE" altLang="de-DE" sz="2000" b="1">
              <a:latin typeface="Arial" panose="020B0604020202020204" pitchFamily="34" charset="0"/>
            </a:endParaRPr>
          </a:p>
          <a:p>
            <a:pPr>
              <a:spcAft>
                <a:spcPct val="20000"/>
              </a:spcAft>
              <a:buFontTx/>
              <a:buChar char="•"/>
            </a:pPr>
            <a:r>
              <a:rPr lang="de-DE" altLang="de-DE" sz="2000" b="1">
                <a:latin typeface="Helvetica" panose="020B0604020202020204" pitchFamily="34" charset="0"/>
              </a:rPr>
              <a:t>How does surface heating depend on lead width?</a:t>
            </a:r>
            <a:endParaRPr lang="en-US" altLang="de-DE" sz="1800">
              <a:latin typeface="Helvetica" panose="020B0604020202020204" pitchFamily="34" charset="0"/>
            </a:endParaRPr>
          </a:p>
        </p:txBody>
      </p:sp>
      <p:sp>
        <p:nvSpPr>
          <p:cNvPr id="434211" name="Rectangle 35"/>
          <p:cNvSpPr>
            <a:spLocks noChangeArrowheads="1"/>
          </p:cNvSpPr>
          <p:nvPr/>
        </p:nvSpPr>
        <p:spPr bwMode="auto">
          <a:xfrm>
            <a:off x="323850" y="341313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de-DE" altLang="de-DE"/>
              <a:t>Boundary Layer Above a Lead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3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3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3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3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209" grpId="0" build="allAtOnce" animBg="1"/>
      <p:bldP spid="434210" grpId="0" uiExpand="1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034" name="Group 2"/>
          <p:cNvGrpSpPr>
            <a:grpSpLocks/>
          </p:cNvGrpSpPr>
          <p:nvPr/>
        </p:nvGrpSpPr>
        <p:grpSpPr bwMode="auto">
          <a:xfrm>
            <a:off x="1196975" y="1543050"/>
            <a:ext cx="3598863" cy="5054600"/>
            <a:chOff x="726" y="748"/>
            <a:chExt cx="2267" cy="3184"/>
          </a:xfrm>
        </p:grpSpPr>
        <p:pic>
          <p:nvPicPr>
            <p:cNvPr id="42803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" y="748"/>
              <a:ext cx="2268" cy="3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28036" name="AutoShape 4"/>
            <p:cNvSpPr>
              <a:spLocks noChangeArrowheads="1"/>
            </p:cNvSpPr>
            <p:nvPr/>
          </p:nvSpPr>
          <p:spPr bwMode="auto">
            <a:xfrm>
              <a:off x="949" y="779"/>
              <a:ext cx="185" cy="196"/>
            </a:xfrm>
            <a:prstGeom prst="roundRect">
              <a:avLst>
                <a:gd name="adj" fmla="val 542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800" b="1">
                  <a:solidFill>
                    <a:srgbClr val="003C8C"/>
                  </a:solidFill>
                  <a:latin typeface="Arial" panose="020B0604020202020204" pitchFamily="34" charset="0"/>
                  <a:cs typeface="Tahoma" panose="020B0604030504040204" pitchFamily="34" charset="0"/>
                </a:rPr>
                <a:t>w</a:t>
              </a:r>
            </a:p>
          </p:txBody>
        </p:sp>
        <p:sp>
          <p:nvSpPr>
            <p:cNvPr id="428037" name="AutoShape 5"/>
            <p:cNvSpPr>
              <a:spLocks noChangeArrowheads="1"/>
            </p:cNvSpPr>
            <p:nvPr/>
          </p:nvSpPr>
          <p:spPr bwMode="auto">
            <a:xfrm>
              <a:off x="1333" y="1353"/>
              <a:ext cx="386" cy="114"/>
            </a:xfrm>
            <a:prstGeom prst="roundRect">
              <a:avLst>
                <a:gd name="adj" fmla="val 875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1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</a:t>
              </a:r>
            </a:p>
          </p:txBody>
        </p:sp>
        <p:sp>
          <p:nvSpPr>
            <p:cNvPr id="428038" name="AutoShape 6"/>
            <p:cNvSpPr>
              <a:spLocks noChangeArrowheads="1"/>
            </p:cNvSpPr>
            <p:nvPr/>
          </p:nvSpPr>
          <p:spPr bwMode="auto">
            <a:xfrm>
              <a:off x="1333" y="2792"/>
              <a:ext cx="386" cy="114"/>
            </a:xfrm>
            <a:prstGeom prst="roundRect">
              <a:avLst>
                <a:gd name="adj" fmla="val 875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1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</a:t>
              </a:r>
            </a:p>
          </p:txBody>
        </p:sp>
        <p:sp>
          <p:nvSpPr>
            <p:cNvPr id="428039" name="AutoShape 7"/>
            <p:cNvSpPr>
              <a:spLocks noChangeArrowheads="1"/>
            </p:cNvSpPr>
            <p:nvPr/>
          </p:nvSpPr>
          <p:spPr bwMode="auto">
            <a:xfrm>
              <a:off x="1333" y="2073"/>
              <a:ext cx="386" cy="114"/>
            </a:xfrm>
            <a:prstGeom prst="roundRect">
              <a:avLst>
                <a:gd name="adj" fmla="val 875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1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</a:t>
              </a:r>
            </a:p>
          </p:txBody>
        </p:sp>
        <p:sp>
          <p:nvSpPr>
            <p:cNvPr id="428040" name="AutoShape 8"/>
            <p:cNvSpPr>
              <a:spLocks noChangeArrowheads="1"/>
            </p:cNvSpPr>
            <p:nvPr/>
          </p:nvSpPr>
          <p:spPr bwMode="auto">
            <a:xfrm>
              <a:off x="1333" y="3819"/>
              <a:ext cx="386" cy="114"/>
            </a:xfrm>
            <a:prstGeom prst="roundRect">
              <a:avLst>
                <a:gd name="adj" fmla="val 875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1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</a:t>
              </a:r>
            </a:p>
          </p:txBody>
        </p:sp>
      </p:grpSp>
      <p:grpSp>
        <p:nvGrpSpPr>
          <p:cNvPr id="428041" name="Group 9"/>
          <p:cNvGrpSpPr>
            <a:grpSpLocks/>
          </p:cNvGrpSpPr>
          <p:nvPr/>
        </p:nvGrpSpPr>
        <p:grpSpPr bwMode="auto">
          <a:xfrm>
            <a:off x="4003675" y="1543050"/>
            <a:ext cx="1446213" cy="4913313"/>
            <a:chOff x="2494" y="748"/>
            <a:chExt cx="911" cy="3095"/>
          </a:xfrm>
        </p:grpSpPr>
        <p:pic>
          <p:nvPicPr>
            <p:cNvPr id="428042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" y="748"/>
              <a:ext cx="912" cy="3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28043" name="AutoShape 11"/>
            <p:cNvSpPr>
              <a:spLocks noChangeArrowheads="1"/>
            </p:cNvSpPr>
            <p:nvPr/>
          </p:nvSpPr>
          <p:spPr bwMode="auto">
            <a:xfrm>
              <a:off x="2870" y="780"/>
              <a:ext cx="509" cy="196"/>
            </a:xfrm>
            <a:prstGeom prst="roundRect">
              <a:avLst>
                <a:gd name="adj" fmla="val 509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400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ρc</a:t>
              </a:r>
              <a:r>
                <a:rPr lang="en-GB" altLang="de-DE" sz="1400" baseline="-10000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GB" altLang="de-DE" sz="14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w'θ</a:t>
              </a:r>
              <a:r>
                <a:rPr lang="en-GB" altLang="de-DE" sz="1400" b="1">
                  <a:solidFill>
                    <a:srgbClr val="003C8C"/>
                  </a:solidFill>
                  <a:cs typeface="Arial" panose="020B0604020202020204" pitchFamily="34" charset="0"/>
                </a:rPr>
                <a:t>'</a:t>
              </a:r>
            </a:p>
          </p:txBody>
        </p:sp>
        <p:sp>
          <p:nvSpPr>
            <p:cNvPr id="428044" name="Line 12"/>
            <p:cNvSpPr>
              <a:spLocks noChangeShapeType="1"/>
            </p:cNvSpPr>
            <p:nvPr/>
          </p:nvSpPr>
          <p:spPr bwMode="auto">
            <a:xfrm>
              <a:off x="3107" y="805"/>
              <a:ext cx="181" cy="1"/>
            </a:xfrm>
            <a:prstGeom prst="line">
              <a:avLst/>
            </a:prstGeom>
            <a:noFill/>
            <a:ln w="28800">
              <a:solidFill>
                <a:srgbClr val="003C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28045" name="Group 13"/>
          <p:cNvGrpSpPr>
            <a:grpSpLocks/>
          </p:cNvGrpSpPr>
          <p:nvPr/>
        </p:nvGrpSpPr>
        <p:grpSpPr bwMode="auto">
          <a:xfrm>
            <a:off x="1160463" y="1543050"/>
            <a:ext cx="2878137" cy="5053013"/>
            <a:chOff x="703" y="748"/>
            <a:chExt cx="1813" cy="3183"/>
          </a:xfrm>
        </p:grpSpPr>
        <p:pic>
          <p:nvPicPr>
            <p:cNvPr id="428046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748"/>
              <a:ext cx="1814" cy="3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28047" name="AutoShape 15"/>
            <p:cNvSpPr>
              <a:spLocks noChangeArrowheads="1"/>
            </p:cNvSpPr>
            <p:nvPr/>
          </p:nvSpPr>
          <p:spPr bwMode="auto">
            <a:xfrm>
              <a:off x="875" y="779"/>
              <a:ext cx="509" cy="196"/>
            </a:xfrm>
            <a:prstGeom prst="roundRect">
              <a:avLst>
                <a:gd name="adj" fmla="val 509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400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ρc</a:t>
              </a:r>
              <a:r>
                <a:rPr lang="en-GB" altLang="de-DE" sz="1400" baseline="-10000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GB" altLang="de-DE" sz="14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w'θ</a:t>
              </a:r>
              <a:r>
                <a:rPr lang="en-GB" altLang="de-DE" sz="1400" b="1">
                  <a:solidFill>
                    <a:srgbClr val="003C8C"/>
                  </a:solidFill>
                  <a:cs typeface="Arial" panose="020B0604020202020204" pitchFamily="34" charset="0"/>
                </a:rPr>
                <a:t>'</a:t>
              </a:r>
            </a:p>
          </p:txBody>
        </p:sp>
        <p:sp>
          <p:nvSpPr>
            <p:cNvPr id="428048" name="Line 16"/>
            <p:cNvSpPr>
              <a:spLocks noChangeShapeType="1"/>
            </p:cNvSpPr>
            <p:nvPr/>
          </p:nvSpPr>
          <p:spPr bwMode="auto">
            <a:xfrm>
              <a:off x="1135" y="805"/>
              <a:ext cx="181" cy="1"/>
            </a:xfrm>
            <a:prstGeom prst="line">
              <a:avLst/>
            </a:prstGeom>
            <a:noFill/>
            <a:ln w="28800">
              <a:solidFill>
                <a:srgbClr val="003C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8049" name="AutoShape 17"/>
            <p:cNvSpPr>
              <a:spLocks noChangeArrowheads="1"/>
            </p:cNvSpPr>
            <p:nvPr/>
          </p:nvSpPr>
          <p:spPr bwMode="auto">
            <a:xfrm>
              <a:off x="1189" y="1350"/>
              <a:ext cx="309" cy="114"/>
            </a:xfrm>
            <a:prstGeom prst="roundRect">
              <a:avLst>
                <a:gd name="adj" fmla="val 875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45000" rIns="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1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</a:t>
              </a:r>
            </a:p>
          </p:txBody>
        </p:sp>
        <p:sp>
          <p:nvSpPr>
            <p:cNvPr id="428050" name="AutoShape 18"/>
            <p:cNvSpPr>
              <a:spLocks noChangeArrowheads="1"/>
            </p:cNvSpPr>
            <p:nvPr/>
          </p:nvSpPr>
          <p:spPr bwMode="auto">
            <a:xfrm>
              <a:off x="1189" y="2070"/>
              <a:ext cx="309" cy="114"/>
            </a:xfrm>
            <a:prstGeom prst="roundRect">
              <a:avLst>
                <a:gd name="adj" fmla="val 875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45000" rIns="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1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</a:t>
              </a:r>
            </a:p>
          </p:txBody>
        </p:sp>
        <p:sp>
          <p:nvSpPr>
            <p:cNvPr id="428051" name="AutoShape 19"/>
            <p:cNvSpPr>
              <a:spLocks noChangeArrowheads="1"/>
            </p:cNvSpPr>
            <p:nvPr/>
          </p:nvSpPr>
          <p:spPr bwMode="auto">
            <a:xfrm>
              <a:off x="1189" y="2789"/>
              <a:ext cx="309" cy="114"/>
            </a:xfrm>
            <a:prstGeom prst="roundRect">
              <a:avLst>
                <a:gd name="adj" fmla="val 875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45000" rIns="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1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</a:t>
              </a:r>
            </a:p>
          </p:txBody>
        </p:sp>
        <p:sp>
          <p:nvSpPr>
            <p:cNvPr id="428052" name="AutoShape 20"/>
            <p:cNvSpPr>
              <a:spLocks noChangeArrowheads="1"/>
            </p:cNvSpPr>
            <p:nvPr/>
          </p:nvSpPr>
          <p:spPr bwMode="auto">
            <a:xfrm>
              <a:off x="1196" y="3819"/>
              <a:ext cx="309" cy="114"/>
            </a:xfrm>
            <a:prstGeom prst="roundRect">
              <a:avLst>
                <a:gd name="adj" fmla="val 875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45000" rIns="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1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</a:t>
              </a:r>
            </a:p>
          </p:txBody>
        </p:sp>
      </p:grpSp>
      <p:sp>
        <p:nvSpPr>
          <p:cNvPr id="428053" name="Rectangle 21"/>
          <p:cNvSpPr>
            <a:spLocks noGrp="1" noChangeArrowheads="1"/>
          </p:cNvSpPr>
          <p:nvPr>
            <p:ph type="title"/>
          </p:nvPr>
        </p:nvSpPr>
        <p:spPr>
          <a:xfrm>
            <a:off x="517525" y="760413"/>
            <a:ext cx="8424863" cy="3714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90500" defTabSz="457200" eaLnBrk="1" hangingPunct="1">
              <a:lnSpc>
                <a:spcPct val="87000"/>
              </a:lnSpc>
              <a:buClr>
                <a:srgbClr val="000000"/>
              </a:buClr>
              <a:buFont typeface="Helvetica" panose="020B0604020202020204" pitchFamily="34" charset="0"/>
              <a:buNone/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de-DE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Leads:   Effects of Grid Resolution</a:t>
            </a:r>
          </a:p>
        </p:txBody>
      </p:sp>
      <p:sp>
        <p:nvSpPr>
          <p:cNvPr id="428054" name="Text Box 22"/>
          <p:cNvSpPr txBox="1">
            <a:spLocks noChangeArrowheads="1"/>
          </p:cNvSpPr>
          <p:nvPr/>
        </p:nvSpPr>
        <p:spPr bwMode="auto">
          <a:xfrm>
            <a:off x="5553075" y="2119313"/>
            <a:ext cx="3590925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68313" indent="-277813" defTabSz="457200"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457200"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457200"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457200"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457200"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Helvetica" panose="020B0604020202020204" pitchFamily="34" charset="0"/>
              <a:buChar char="•"/>
            </a:pPr>
            <a:r>
              <a:rPr lang="en-GB" altLang="de-DE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increasing resolution onset of convection moves to the upstream edge</a:t>
            </a:r>
            <a:br>
              <a:rPr lang="en-GB" altLang="de-DE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de-DE" sz="1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Helvetica" panose="020B0604020202020204" pitchFamily="34" charset="0"/>
              <a:buChar char="•"/>
            </a:pPr>
            <a:r>
              <a:rPr lang="en-GB" altLang="de-DE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pronounced heat flux maximum disappears with higher resolution</a:t>
            </a:r>
            <a:br>
              <a:rPr lang="en-GB" altLang="de-DE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de-DE" sz="1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Helvetica" panose="020B0604020202020204" pitchFamily="34" charset="0"/>
              <a:buChar char="•"/>
            </a:pPr>
            <a:r>
              <a:rPr lang="en-GB" altLang="de-DE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 of SGS-fluxes become negligible</a:t>
            </a:r>
          </a:p>
        </p:txBody>
      </p:sp>
      <p:sp>
        <p:nvSpPr>
          <p:cNvPr id="428055" name="AutoShape 23"/>
          <p:cNvSpPr>
            <a:spLocks noChangeArrowheads="1"/>
          </p:cNvSpPr>
          <p:nvPr/>
        </p:nvSpPr>
        <p:spPr bwMode="auto">
          <a:xfrm>
            <a:off x="296863" y="1831975"/>
            <a:ext cx="828675" cy="360363"/>
          </a:xfrm>
          <a:prstGeom prst="roundRect">
            <a:avLst>
              <a:gd name="adj" fmla="val 241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>
            <a:lvl1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de-DE" sz="1200" b="1">
                <a:solidFill>
                  <a:srgbClr val="003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= 2 m</a:t>
            </a:r>
          </a:p>
        </p:txBody>
      </p:sp>
      <p:sp>
        <p:nvSpPr>
          <p:cNvPr id="428056" name="AutoShape 24"/>
          <p:cNvSpPr>
            <a:spLocks noChangeArrowheads="1"/>
          </p:cNvSpPr>
          <p:nvPr/>
        </p:nvSpPr>
        <p:spPr bwMode="auto">
          <a:xfrm>
            <a:off x="296863" y="2947988"/>
            <a:ext cx="828675" cy="360362"/>
          </a:xfrm>
          <a:prstGeom prst="roundRect">
            <a:avLst>
              <a:gd name="adj" fmla="val 241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>
            <a:lvl1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de-DE" sz="1200" b="1">
                <a:solidFill>
                  <a:srgbClr val="003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= 1 m</a:t>
            </a:r>
          </a:p>
        </p:txBody>
      </p:sp>
      <p:sp>
        <p:nvSpPr>
          <p:cNvPr id="428057" name="AutoShape 25"/>
          <p:cNvSpPr>
            <a:spLocks noChangeArrowheads="1"/>
          </p:cNvSpPr>
          <p:nvPr/>
        </p:nvSpPr>
        <p:spPr bwMode="auto">
          <a:xfrm>
            <a:off x="296863" y="4098925"/>
            <a:ext cx="828675" cy="360363"/>
          </a:xfrm>
          <a:prstGeom prst="roundRect">
            <a:avLst>
              <a:gd name="adj" fmla="val 241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8000" tIns="45000" rIns="18000" bIns="45000" anchor="ctr" anchorCtr="1"/>
          <a:lstStyle>
            <a:lvl1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de-DE" sz="1200" b="1">
                <a:solidFill>
                  <a:srgbClr val="003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= 0.5 m</a:t>
            </a:r>
          </a:p>
        </p:txBody>
      </p:sp>
      <p:sp>
        <p:nvSpPr>
          <p:cNvPr id="428058" name="AutoShape 26"/>
          <p:cNvSpPr>
            <a:spLocks noChangeArrowheads="1"/>
          </p:cNvSpPr>
          <p:nvPr/>
        </p:nvSpPr>
        <p:spPr bwMode="auto">
          <a:xfrm>
            <a:off x="296863" y="5214938"/>
            <a:ext cx="828675" cy="360362"/>
          </a:xfrm>
          <a:prstGeom prst="roundRect">
            <a:avLst>
              <a:gd name="adj" fmla="val 241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8000" tIns="45000" rIns="18000" bIns="45000" anchor="ctr" anchorCtr="1"/>
          <a:lstStyle>
            <a:lvl1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de-DE" sz="1200" b="1">
                <a:solidFill>
                  <a:srgbClr val="003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= 0.25 m</a:t>
            </a:r>
          </a:p>
        </p:txBody>
      </p:sp>
      <p:sp>
        <p:nvSpPr>
          <p:cNvPr id="428059" name="Line 27"/>
          <p:cNvSpPr>
            <a:spLocks noChangeShapeType="1"/>
          </p:cNvSpPr>
          <p:nvPr/>
        </p:nvSpPr>
        <p:spPr bwMode="auto">
          <a:xfrm>
            <a:off x="1196975" y="1341438"/>
            <a:ext cx="10445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8060" name="Text Box 28"/>
          <p:cNvSpPr txBox="1">
            <a:spLocks noChangeArrowheads="1"/>
          </p:cNvSpPr>
          <p:nvPr/>
        </p:nvSpPr>
        <p:spPr bwMode="auto">
          <a:xfrm>
            <a:off x="2319338" y="1150938"/>
            <a:ext cx="158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>
                <a:latin typeface="Helvetica" panose="020B0604020202020204" pitchFamily="34" charset="0"/>
              </a:rPr>
              <a:t>wind direction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8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8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28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28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8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8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428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428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" y="700088"/>
            <a:ext cx="8867775" cy="2368550"/>
          </a:xfrm>
          <a:noFill/>
          <a:ln/>
        </p:spPr>
        <p:txBody>
          <a:bodyPr tIns="0" bIns="0" anchor="ctr"/>
          <a:lstStyle/>
          <a:p>
            <a:r>
              <a:rPr lang="en-US" altLang="ja-JP" sz="3600">
                <a:ea typeface="MS PGothic" panose="020B0600070205080204" pitchFamily="34" charset="-128"/>
              </a:rPr>
              <a:t/>
            </a:r>
            <a:br>
              <a:rPr lang="en-US" altLang="ja-JP" sz="3600">
                <a:ea typeface="MS PGothic" panose="020B0600070205080204" pitchFamily="34" charset="-128"/>
              </a:rPr>
            </a:br>
            <a:r>
              <a:rPr lang="en-US" altLang="ja-JP" sz="2400">
                <a:ea typeface="MS PGothic" panose="020B0600070205080204" pitchFamily="34" charset="-128"/>
              </a:rPr>
              <a:t/>
            </a:r>
            <a:br>
              <a:rPr lang="en-US" altLang="ja-JP" sz="2400">
                <a:ea typeface="MS PGothic" panose="020B0600070205080204" pitchFamily="34" charset="-128"/>
              </a:rPr>
            </a:br>
            <a:r>
              <a:rPr lang="en-US" altLang="ja-JP" sz="3200">
                <a:solidFill>
                  <a:schemeClr val="tx1"/>
                </a:solidFill>
                <a:ea typeface="MS PGothic" panose="020B0600070205080204" pitchFamily="34" charset="-128"/>
              </a:rPr>
              <a:t>Turbulent Transport</a:t>
            </a:r>
            <a:r>
              <a:rPr lang="en-US" altLang="de-DE" sz="3200">
                <a:solidFill>
                  <a:schemeClr val="tx1"/>
                </a:solidFill>
              </a:rPr>
              <a:t> in the Atmospheric and Oceanic Mixed Layer Under Convective Conditions Studied with Large-Eddy Simulation </a:t>
            </a:r>
            <a:r>
              <a:rPr lang="en-US" altLang="ja-JP" sz="1400">
                <a:solidFill>
                  <a:schemeClr val="tx1"/>
                </a:solidFill>
                <a:ea typeface="MS PGothic" panose="020B0600070205080204" pitchFamily="34" charset="-128"/>
              </a:rPr>
              <a:t/>
            </a:r>
            <a:br>
              <a:rPr lang="en-US" altLang="ja-JP" sz="1400">
                <a:solidFill>
                  <a:schemeClr val="tx1"/>
                </a:solidFill>
                <a:ea typeface="MS PGothic" panose="020B0600070205080204" pitchFamily="34" charset="-128"/>
              </a:rPr>
            </a:br>
            <a:r>
              <a:rPr lang="en-US" altLang="ja-JP" sz="1400">
                <a:solidFill>
                  <a:schemeClr val="tx1"/>
                </a:solidFill>
                <a:ea typeface="MS PGothic" panose="020B0600070205080204" pitchFamily="34" charset="-128"/>
              </a:rPr>
              <a:t/>
            </a:r>
            <a:br>
              <a:rPr lang="en-US" altLang="ja-JP" sz="1400">
                <a:solidFill>
                  <a:schemeClr val="tx1"/>
                </a:solidFill>
                <a:ea typeface="MS PGothic" panose="020B0600070205080204" pitchFamily="34" charset="-128"/>
              </a:rPr>
            </a:br>
            <a:r>
              <a:rPr lang="en-US" altLang="de-DE" sz="2400"/>
              <a:t> 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630738"/>
            <a:ext cx="8207375" cy="1944687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US" altLang="de-DE" b="0"/>
          </a:p>
          <a:p>
            <a:pPr>
              <a:spcBef>
                <a:spcPct val="0"/>
              </a:spcBef>
            </a:pPr>
            <a:r>
              <a:rPr lang="en-US" altLang="de-DE" sz="2000" b="0" i="1"/>
              <a:t>Siegfried Raasch</a:t>
            </a:r>
            <a:r>
              <a:rPr lang="en-US" altLang="de-DE" sz="2000" b="0"/>
              <a:t/>
            </a:r>
            <a:br>
              <a:rPr lang="en-US" altLang="de-DE" sz="2000" b="0"/>
            </a:br>
            <a:endParaRPr lang="en-US" altLang="de-DE" sz="2000" b="0"/>
          </a:p>
          <a:p>
            <a:pPr>
              <a:spcBef>
                <a:spcPct val="0"/>
              </a:spcBef>
            </a:pPr>
            <a:endParaRPr lang="ja-JP" altLang="en-US" sz="1600" b="0"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de-DE" sz="1600" b="0">
                <a:solidFill>
                  <a:schemeClr val="bg2"/>
                </a:solidFill>
              </a:rPr>
              <a:t>Institut für Meteorologie und Klimatologie</a:t>
            </a:r>
            <a:br>
              <a:rPr lang="en-US" altLang="de-DE" sz="1600" b="0">
                <a:solidFill>
                  <a:schemeClr val="bg2"/>
                </a:solidFill>
              </a:rPr>
            </a:br>
            <a:r>
              <a:rPr lang="en-US" altLang="de-DE" sz="1600" b="0">
                <a:solidFill>
                  <a:schemeClr val="bg2"/>
                </a:solidFill>
              </a:rPr>
              <a:t>Leibniz Universität Hannover</a:t>
            </a:r>
          </a:p>
          <a:p>
            <a:pPr>
              <a:spcBef>
                <a:spcPct val="0"/>
              </a:spcBef>
            </a:pPr>
            <a:endParaRPr lang="en-US" altLang="de-DE" sz="1800" b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Text Box 2"/>
          <p:cNvSpPr txBox="1">
            <a:spLocks noChangeArrowheads="1"/>
          </p:cNvSpPr>
          <p:nvPr/>
        </p:nvSpPr>
        <p:spPr bwMode="auto">
          <a:xfrm>
            <a:off x="4679950" y="1700213"/>
            <a:ext cx="4464050" cy="76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68313" indent="-277813" defTabSz="457200"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457200"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457200"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457200"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457200"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Helvetica" panose="020B0604020202020204" pitchFamily="34" charset="0"/>
              <a:buChar char="•"/>
            </a:pPr>
            <a:r>
              <a:rPr lang="en-GB" altLang="de-DE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 coherent structures trigger the convection pattern above and behind the lead</a:t>
            </a:r>
          </a:p>
        </p:txBody>
      </p:sp>
      <p:grpSp>
        <p:nvGrpSpPr>
          <p:cNvPr id="430083" name="Group 3"/>
          <p:cNvGrpSpPr>
            <a:grpSpLocks/>
          </p:cNvGrpSpPr>
          <p:nvPr/>
        </p:nvGrpSpPr>
        <p:grpSpPr bwMode="auto">
          <a:xfrm>
            <a:off x="250825" y="1377950"/>
            <a:ext cx="4479925" cy="5468938"/>
            <a:chOff x="158" y="868"/>
            <a:chExt cx="2822" cy="3445"/>
          </a:xfrm>
        </p:grpSpPr>
        <p:pic>
          <p:nvPicPr>
            <p:cNvPr id="43008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979"/>
              <a:ext cx="1512" cy="3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3008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" y="991"/>
              <a:ext cx="1292" cy="3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30086" name="AutoShape 6"/>
            <p:cNvSpPr>
              <a:spLocks noChangeArrowheads="1"/>
            </p:cNvSpPr>
            <p:nvPr/>
          </p:nvSpPr>
          <p:spPr bwMode="auto">
            <a:xfrm>
              <a:off x="158" y="868"/>
              <a:ext cx="2565" cy="250"/>
            </a:xfrm>
            <a:prstGeom prst="roundRect">
              <a:avLst>
                <a:gd name="adj" fmla="val 241"/>
              </a:avLst>
            </a:prstGeom>
            <a:solidFill>
              <a:srgbClr val="FFE1BE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000" tIns="45000" rIns="5400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4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instantaneous vertical velocity in m/s</a:t>
              </a:r>
            </a:p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4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xy-cross section  at z = 10 m</a:t>
              </a:r>
            </a:p>
          </p:txBody>
        </p:sp>
        <p:pic>
          <p:nvPicPr>
            <p:cNvPr id="43008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2" y="1658"/>
              <a:ext cx="288" cy="1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30088" name="AutoShape 8"/>
            <p:cNvSpPr>
              <a:spLocks noChangeArrowheads="1"/>
            </p:cNvSpPr>
            <p:nvPr/>
          </p:nvSpPr>
          <p:spPr bwMode="auto">
            <a:xfrm>
              <a:off x="487" y="4027"/>
              <a:ext cx="930" cy="286"/>
            </a:xfrm>
            <a:prstGeom prst="roundRect">
              <a:avLst>
                <a:gd name="adj" fmla="val 241"/>
              </a:avLst>
            </a:prstGeom>
            <a:solidFill>
              <a:srgbClr val="FFE1BE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000" tIns="45000" rIns="5400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3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laminar inflow</a:t>
              </a:r>
            </a:p>
          </p:txBody>
        </p:sp>
        <p:sp>
          <p:nvSpPr>
            <p:cNvPr id="430089" name="AutoShape 9"/>
            <p:cNvSpPr>
              <a:spLocks noChangeArrowheads="1"/>
            </p:cNvSpPr>
            <p:nvPr/>
          </p:nvSpPr>
          <p:spPr bwMode="auto">
            <a:xfrm>
              <a:off x="1535" y="4027"/>
              <a:ext cx="930" cy="286"/>
            </a:xfrm>
            <a:prstGeom prst="roundRect">
              <a:avLst>
                <a:gd name="adj" fmla="val 241"/>
              </a:avLst>
            </a:prstGeom>
            <a:solidFill>
              <a:srgbClr val="FFE1BE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000" tIns="45000" rIns="5400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3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turbulent inflow</a:t>
              </a:r>
            </a:p>
          </p:txBody>
        </p:sp>
        <p:sp>
          <p:nvSpPr>
            <p:cNvPr id="430090" name="AutoShape 10"/>
            <p:cNvSpPr>
              <a:spLocks noChangeArrowheads="1"/>
            </p:cNvSpPr>
            <p:nvPr/>
          </p:nvSpPr>
          <p:spPr bwMode="auto">
            <a:xfrm rot="16200000">
              <a:off x="1231" y="2656"/>
              <a:ext cx="476" cy="216"/>
            </a:xfrm>
            <a:prstGeom prst="roundRect">
              <a:avLst>
                <a:gd name="adj" fmla="val 241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000" tIns="45000" rIns="54000" bIns="45000" anchor="ctr" anchorCtr="1"/>
            <a:lstStyle>
              <a:lvl1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4572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500" b="1">
                  <a:solidFill>
                    <a:srgbClr val="003C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</a:t>
              </a:r>
            </a:p>
          </p:txBody>
        </p:sp>
      </p:grpSp>
      <p:sp>
        <p:nvSpPr>
          <p:cNvPr id="430091" name="Rectangle 11"/>
          <p:cNvSpPr>
            <a:spLocks noGrp="1" noChangeArrowheads="1"/>
          </p:cNvSpPr>
          <p:nvPr>
            <p:ph type="title"/>
          </p:nvPr>
        </p:nvSpPr>
        <p:spPr>
          <a:xfrm>
            <a:off x="522288" y="758825"/>
            <a:ext cx="8224837" cy="3714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90500" defTabSz="457200" eaLnBrk="1" hangingPunct="1">
              <a:lnSpc>
                <a:spcPct val="87000"/>
              </a:lnSpc>
              <a:buClr>
                <a:srgbClr val="000000"/>
              </a:buClr>
              <a:buFont typeface="Helvetica" panose="020B0604020202020204" pitchFamily="34" charset="0"/>
              <a:buNone/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de-DE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Leads:   Effects of Upstream Turbulence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Text Box 2"/>
          <p:cNvSpPr txBox="1">
            <a:spLocks noChangeArrowheads="1"/>
          </p:cNvSpPr>
          <p:nvPr/>
        </p:nvSpPr>
        <p:spPr bwMode="auto">
          <a:xfrm>
            <a:off x="6786563" y="4297363"/>
            <a:ext cx="1944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chemeClr val="accent2"/>
                </a:solidFill>
                <a:latin typeface="Helvetica" panose="020B0604020202020204" pitchFamily="34" charset="0"/>
              </a:rPr>
              <a:t>sensible heatflux (W/m</a:t>
            </a:r>
            <a:r>
              <a:rPr lang="de-DE" altLang="de-DE" sz="1200" b="1" baseline="30000">
                <a:solidFill>
                  <a:schemeClr val="accent2"/>
                </a:solidFill>
                <a:latin typeface="Helvetica" panose="020B0604020202020204" pitchFamily="34" charset="0"/>
              </a:rPr>
              <a:t>2</a:t>
            </a:r>
            <a:r>
              <a:rPr lang="de-DE" altLang="de-DE" sz="1200" b="1">
                <a:solidFill>
                  <a:schemeClr val="accent2"/>
                </a:solidFill>
                <a:latin typeface="Helvetica" panose="020B0604020202020204" pitchFamily="34" charset="0"/>
              </a:rPr>
              <a:t>)</a:t>
            </a:r>
          </a:p>
        </p:txBody>
      </p:sp>
      <p:grpSp>
        <p:nvGrpSpPr>
          <p:cNvPr id="433155" name="Group 3"/>
          <p:cNvGrpSpPr>
            <a:grpSpLocks/>
          </p:cNvGrpSpPr>
          <p:nvPr/>
        </p:nvGrpSpPr>
        <p:grpSpPr bwMode="auto">
          <a:xfrm>
            <a:off x="6310313" y="1801813"/>
            <a:ext cx="2881312" cy="4483100"/>
            <a:chOff x="2050" y="1282"/>
            <a:chExt cx="1815" cy="2824"/>
          </a:xfrm>
        </p:grpSpPr>
        <p:pic>
          <p:nvPicPr>
            <p:cNvPr id="433156" name="Picture 4" descr="L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0" y="1844"/>
              <a:ext cx="1815" cy="2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3157" name="Text Box 5"/>
            <p:cNvSpPr txBox="1">
              <a:spLocks noChangeArrowheads="1"/>
            </p:cNvSpPr>
            <p:nvPr/>
          </p:nvSpPr>
          <p:spPr bwMode="auto">
            <a:xfrm>
              <a:off x="2594" y="2211"/>
              <a:ext cx="1196" cy="404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>
                  <a:solidFill>
                    <a:srgbClr val="FFFF00"/>
                  </a:solidFill>
                  <a:latin typeface="Helvetica" panose="020B0604020202020204" pitchFamily="34" charset="0"/>
                </a:rPr>
                <a:t>improved</a:t>
              </a:r>
              <a:br>
                <a:rPr lang="de-DE" altLang="de-DE" sz="1800">
                  <a:solidFill>
                    <a:srgbClr val="FFFF00"/>
                  </a:solidFill>
                  <a:latin typeface="Helvetica" panose="020B0604020202020204" pitchFamily="34" charset="0"/>
                </a:rPr>
              </a:br>
              <a:r>
                <a:rPr lang="de-DE" altLang="de-DE" sz="1800">
                  <a:solidFill>
                    <a:srgbClr val="FFFF00"/>
                  </a:solidFill>
                  <a:latin typeface="Helvetica" panose="020B0604020202020204" pitchFamily="34" charset="0"/>
                </a:rPr>
                <a:t>temperature field</a:t>
              </a:r>
            </a:p>
          </p:txBody>
        </p:sp>
        <p:sp>
          <p:nvSpPr>
            <p:cNvPr id="433158" name="Text Box 6"/>
            <p:cNvSpPr txBox="1">
              <a:spLocks noChangeArrowheads="1"/>
            </p:cNvSpPr>
            <p:nvPr/>
          </p:nvSpPr>
          <p:spPr bwMode="auto">
            <a:xfrm>
              <a:off x="2353" y="1775"/>
              <a:ext cx="103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chemeClr val="accent2"/>
                  </a:solidFill>
                  <a:latin typeface="Helvetica" panose="020B0604020202020204" pitchFamily="34" charset="0"/>
                </a:rPr>
                <a:t>pot. temperature (K)</a:t>
              </a:r>
            </a:p>
          </p:txBody>
        </p:sp>
        <p:sp>
          <p:nvSpPr>
            <p:cNvPr id="433159" name="Text Box 7"/>
            <p:cNvSpPr txBox="1">
              <a:spLocks noChangeArrowheads="1"/>
            </p:cNvSpPr>
            <p:nvPr/>
          </p:nvSpPr>
          <p:spPr bwMode="auto">
            <a:xfrm>
              <a:off x="2360" y="2848"/>
              <a:ext cx="14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1200" b="1">
                  <a:solidFill>
                    <a:schemeClr val="accent2"/>
                  </a:solidFill>
                  <a:latin typeface="Helvetica" panose="020B0604020202020204" pitchFamily="34" charset="0"/>
                </a:rPr>
                <a:t>sensible heatflux (W/m</a:t>
              </a:r>
              <a:r>
                <a:rPr lang="de-DE" altLang="de-DE" sz="1200" b="1" baseline="30000">
                  <a:solidFill>
                    <a:schemeClr val="accent2"/>
                  </a:solidFill>
                  <a:latin typeface="Helvetica" panose="020B0604020202020204" pitchFamily="34" charset="0"/>
                </a:rPr>
                <a:t>2</a:t>
              </a:r>
              <a:r>
                <a:rPr lang="de-DE" altLang="de-DE" sz="1200" b="1">
                  <a:solidFill>
                    <a:schemeClr val="accent2"/>
                  </a:solidFill>
                  <a:latin typeface="Helvetica" panose="020B0604020202020204" pitchFamily="34" charset="0"/>
                </a:rPr>
                <a:t>)</a:t>
              </a:r>
              <a:r>
                <a:rPr lang="de-DE" altLang="de-DE" sz="1200" b="1">
                  <a:latin typeface="Helvetica" panose="020B0604020202020204" pitchFamily="34" charset="0"/>
                </a:rPr>
                <a:t> </a:t>
              </a:r>
            </a:p>
          </p:txBody>
        </p:sp>
        <p:sp>
          <p:nvSpPr>
            <p:cNvPr id="433160" name="Text Box 8"/>
            <p:cNvSpPr txBox="1">
              <a:spLocks noChangeArrowheads="1"/>
            </p:cNvSpPr>
            <p:nvPr/>
          </p:nvSpPr>
          <p:spPr bwMode="auto">
            <a:xfrm>
              <a:off x="2770" y="3199"/>
              <a:ext cx="7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 b="1">
                  <a:solidFill>
                    <a:srgbClr val="FFFF00"/>
                  </a:solidFill>
                  <a:latin typeface="Helvetica" panose="020B0604020202020204" pitchFamily="34" charset="0"/>
                </a:rPr>
                <a:t>flux</a:t>
              </a:r>
            </a:p>
            <a:p>
              <a:r>
                <a:rPr lang="de-DE" altLang="de-DE" sz="1800" b="1">
                  <a:solidFill>
                    <a:srgbClr val="FFFF00"/>
                  </a:solidFill>
                  <a:latin typeface="Helvetica" panose="020B0604020202020204" pitchFamily="34" charset="0"/>
                </a:rPr>
                <a:t>too large</a:t>
              </a:r>
            </a:p>
          </p:txBody>
        </p:sp>
        <p:sp>
          <p:nvSpPr>
            <p:cNvPr id="433161" name="Text Box 9"/>
            <p:cNvSpPr txBox="1">
              <a:spLocks noChangeArrowheads="1"/>
            </p:cNvSpPr>
            <p:nvPr/>
          </p:nvSpPr>
          <p:spPr bwMode="auto">
            <a:xfrm>
              <a:off x="2339" y="1282"/>
              <a:ext cx="147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1">
                  <a:latin typeface="Helvetica" panose="020B0604020202020204" pitchFamily="34" charset="0"/>
                </a:rPr>
                <a:t>METRAS</a:t>
              </a:r>
              <a:br>
                <a:rPr lang="de-DE" altLang="de-DE" sz="1600" b="1">
                  <a:latin typeface="Helvetica" panose="020B0604020202020204" pitchFamily="34" charset="0"/>
                </a:rPr>
              </a:br>
              <a:r>
                <a:rPr lang="de-DE" altLang="de-DE" sz="1600" b="1">
                  <a:latin typeface="Helvetica" panose="020B0604020202020204" pitchFamily="34" charset="0"/>
                </a:rPr>
                <a:t>new improved closure</a:t>
              </a:r>
            </a:p>
          </p:txBody>
        </p:sp>
      </p:grpSp>
      <p:pic>
        <p:nvPicPr>
          <p:cNvPr id="433162" name="Picture 10" descr="les_f2_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686050"/>
            <a:ext cx="2886075" cy="348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63" name="Picture 11" descr="mix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86050"/>
            <a:ext cx="2814638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3165" name="Text Box 13"/>
          <p:cNvSpPr txBox="1">
            <a:spLocks noChangeArrowheads="1"/>
          </p:cNvSpPr>
          <p:nvPr/>
        </p:nvSpPr>
        <p:spPr bwMode="auto">
          <a:xfrm>
            <a:off x="611188" y="677863"/>
            <a:ext cx="8388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2800" b="1">
                <a:latin typeface="Helvetica" panose="020B0604020202020204" pitchFamily="34" charset="0"/>
              </a:rPr>
              <a:t>Flow Over Leads:  PALM - METRAS Comparison</a:t>
            </a:r>
          </a:p>
          <a:p>
            <a:endParaRPr lang="de-DE" altLang="de-DE" sz="800" b="1">
              <a:latin typeface="Helvetica" panose="020B0604020202020204" pitchFamily="34" charset="0"/>
            </a:endParaRPr>
          </a:p>
          <a:p>
            <a:r>
              <a:rPr lang="de-DE" altLang="de-DE" sz="1800" b="1">
                <a:latin typeface="Helvetica" panose="020B0604020202020204" pitchFamily="34" charset="0"/>
              </a:rPr>
              <a:t>Using LES data for turbulence parameterizations in larger scale models</a:t>
            </a:r>
            <a:endParaRPr lang="de-DE" altLang="de-DE" sz="1800" b="1">
              <a:latin typeface="Times New Roman" panose="02020603050405020304" pitchFamily="18" charset="0"/>
            </a:endParaRPr>
          </a:p>
        </p:txBody>
      </p:sp>
      <p:sp>
        <p:nvSpPr>
          <p:cNvPr id="433166" name="Text Box 14"/>
          <p:cNvSpPr txBox="1">
            <a:spLocks noChangeArrowheads="1"/>
          </p:cNvSpPr>
          <p:nvPr/>
        </p:nvSpPr>
        <p:spPr bwMode="auto">
          <a:xfrm>
            <a:off x="889000" y="1778000"/>
            <a:ext cx="755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1">
                <a:latin typeface="Helvetica" panose="020B0604020202020204" pitchFamily="34" charset="0"/>
              </a:rPr>
              <a:t>PALM</a:t>
            </a:r>
          </a:p>
        </p:txBody>
      </p:sp>
      <p:sp>
        <p:nvSpPr>
          <p:cNvPr id="433167" name="Text Box 15"/>
          <p:cNvSpPr txBox="1">
            <a:spLocks noChangeArrowheads="1"/>
          </p:cNvSpPr>
          <p:nvPr/>
        </p:nvSpPr>
        <p:spPr bwMode="auto">
          <a:xfrm>
            <a:off x="3802063" y="1782763"/>
            <a:ext cx="14271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1">
                <a:latin typeface="Helvetica" panose="020B0604020202020204" pitchFamily="34" charset="0"/>
              </a:rPr>
              <a:t>METRAS</a:t>
            </a:r>
          </a:p>
          <a:p>
            <a:r>
              <a:rPr lang="de-DE" altLang="de-DE" sz="1600" b="1">
                <a:latin typeface="Helvetica" panose="020B0604020202020204" pitchFamily="34" charset="0"/>
              </a:rPr>
              <a:t>local closure</a:t>
            </a:r>
          </a:p>
        </p:txBody>
      </p:sp>
      <p:sp>
        <p:nvSpPr>
          <p:cNvPr id="433168" name="Text Box 16"/>
          <p:cNvSpPr txBox="1">
            <a:spLocks noChangeArrowheads="1"/>
          </p:cNvSpPr>
          <p:nvPr/>
        </p:nvSpPr>
        <p:spPr bwMode="auto">
          <a:xfrm>
            <a:off x="4603750" y="3497263"/>
            <a:ext cx="1144588" cy="39687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>
                <a:solidFill>
                  <a:srgbClr val="FFFF00"/>
                </a:solidFill>
                <a:latin typeface="Helvetica" panose="020B0604020202020204" pitchFamily="34" charset="0"/>
              </a:rPr>
              <a:t>unstable</a:t>
            </a:r>
          </a:p>
        </p:txBody>
      </p:sp>
      <p:sp>
        <p:nvSpPr>
          <p:cNvPr id="433169" name="Text Box 17"/>
          <p:cNvSpPr txBox="1">
            <a:spLocks noChangeArrowheads="1"/>
          </p:cNvSpPr>
          <p:nvPr/>
        </p:nvSpPr>
        <p:spPr bwMode="auto">
          <a:xfrm>
            <a:off x="7715250" y="3214688"/>
            <a:ext cx="1073150" cy="70167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>
                <a:solidFill>
                  <a:srgbClr val="FFFF00"/>
                </a:solidFill>
                <a:latin typeface="Helvetica" panose="020B0604020202020204" pitchFamily="34" charset="0"/>
              </a:rPr>
              <a:t>strongly</a:t>
            </a:r>
            <a:br>
              <a:rPr lang="de-DE" altLang="de-DE" sz="2000">
                <a:solidFill>
                  <a:srgbClr val="FFFF00"/>
                </a:solidFill>
                <a:latin typeface="Helvetica" panose="020B0604020202020204" pitchFamily="34" charset="0"/>
              </a:rPr>
            </a:br>
            <a:r>
              <a:rPr lang="de-DE" altLang="de-DE" sz="2000">
                <a:solidFill>
                  <a:srgbClr val="FFFF00"/>
                </a:solidFill>
                <a:latin typeface="Helvetica" panose="020B0604020202020204" pitchFamily="34" charset="0"/>
              </a:rPr>
              <a:t>stable</a:t>
            </a:r>
          </a:p>
        </p:txBody>
      </p:sp>
      <p:sp>
        <p:nvSpPr>
          <p:cNvPr id="433170" name="Text Box 18"/>
          <p:cNvSpPr txBox="1">
            <a:spLocks noChangeArrowheads="1"/>
          </p:cNvSpPr>
          <p:nvPr/>
        </p:nvSpPr>
        <p:spPr bwMode="auto">
          <a:xfrm>
            <a:off x="3768725" y="2605088"/>
            <a:ext cx="16398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chemeClr val="accent2"/>
                </a:solidFill>
                <a:latin typeface="Helvetica" panose="020B0604020202020204" pitchFamily="34" charset="0"/>
              </a:rPr>
              <a:t>pot. temperature (K)</a:t>
            </a:r>
          </a:p>
        </p:txBody>
      </p:sp>
      <p:sp>
        <p:nvSpPr>
          <p:cNvPr id="433171" name="Text Box 19"/>
          <p:cNvSpPr txBox="1">
            <a:spLocks noChangeArrowheads="1"/>
          </p:cNvSpPr>
          <p:nvPr/>
        </p:nvSpPr>
        <p:spPr bwMode="auto">
          <a:xfrm>
            <a:off x="6772275" y="2578100"/>
            <a:ext cx="2257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200" b="1">
                <a:solidFill>
                  <a:schemeClr val="accent2"/>
                </a:solidFill>
                <a:latin typeface="Helvetica" panose="020B0604020202020204" pitchFamily="34" charset="0"/>
              </a:rPr>
              <a:t>pot. temperature (K)</a:t>
            </a:r>
            <a:endParaRPr lang="de-DE" altLang="de-DE" sz="1200" b="1">
              <a:latin typeface="Helvetica" panose="020B0604020202020204" pitchFamily="34" charset="0"/>
            </a:endParaRPr>
          </a:p>
        </p:txBody>
      </p:sp>
      <p:sp>
        <p:nvSpPr>
          <p:cNvPr id="433172" name="Text Box 20"/>
          <p:cNvSpPr txBox="1">
            <a:spLocks noChangeArrowheads="1"/>
          </p:cNvSpPr>
          <p:nvPr/>
        </p:nvSpPr>
        <p:spPr bwMode="auto">
          <a:xfrm>
            <a:off x="889000" y="2571750"/>
            <a:ext cx="1639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chemeClr val="accent2"/>
                </a:solidFill>
                <a:latin typeface="Helvetica" panose="020B0604020202020204" pitchFamily="34" charset="0"/>
              </a:rPr>
              <a:t>pot. temperature (K)</a:t>
            </a:r>
          </a:p>
        </p:txBody>
      </p:sp>
      <p:sp>
        <p:nvSpPr>
          <p:cNvPr id="433173" name="Text Box 21"/>
          <p:cNvSpPr txBox="1">
            <a:spLocks noChangeArrowheads="1"/>
          </p:cNvSpPr>
          <p:nvPr/>
        </p:nvSpPr>
        <p:spPr bwMode="auto">
          <a:xfrm>
            <a:off x="1879600" y="3322638"/>
            <a:ext cx="957263" cy="70167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>
                <a:solidFill>
                  <a:srgbClr val="FFFF00"/>
                </a:solidFill>
                <a:latin typeface="Helvetica" panose="020B0604020202020204" pitchFamily="34" charset="0"/>
              </a:rPr>
              <a:t>weakly</a:t>
            </a:r>
            <a:br>
              <a:rPr lang="de-DE" altLang="de-DE" sz="2000">
                <a:solidFill>
                  <a:srgbClr val="FFFF00"/>
                </a:solidFill>
                <a:latin typeface="Helvetica" panose="020B0604020202020204" pitchFamily="34" charset="0"/>
              </a:rPr>
            </a:br>
            <a:r>
              <a:rPr lang="de-DE" altLang="de-DE" sz="2000">
                <a:solidFill>
                  <a:srgbClr val="FFFF00"/>
                </a:solidFill>
                <a:latin typeface="Helvetica" panose="020B0604020202020204" pitchFamily="34" charset="0"/>
              </a:rPr>
              <a:t>stable</a:t>
            </a:r>
          </a:p>
        </p:txBody>
      </p:sp>
      <p:sp>
        <p:nvSpPr>
          <p:cNvPr id="433174" name="Text Box 22"/>
          <p:cNvSpPr txBox="1">
            <a:spLocks noChangeArrowheads="1"/>
          </p:cNvSpPr>
          <p:nvPr/>
        </p:nvSpPr>
        <p:spPr bwMode="auto">
          <a:xfrm>
            <a:off x="900113" y="4244975"/>
            <a:ext cx="19446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chemeClr val="accent2"/>
                </a:solidFill>
                <a:latin typeface="Helvetica" panose="020B0604020202020204" pitchFamily="34" charset="0"/>
              </a:rPr>
              <a:t>sensible heatflux (W/m</a:t>
            </a:r>
            <a:r>
              <a:rPr lang="de-DE" altLang="de-DE" sz="1200" b="1" baseline="30000">
                <a:solidFill>
                  <a:schemeClr val="accent2"/>
                </a:solidFill>
                <a:latin typeface="Helvetica" panose="020B0604020202020204" pitchFamily="34" charset="0"/>
              </a:rPr>
              <a:t>2</a:t>
            </a:r>
            <a:r>
              <a:rPr lang="de-DE" altLang="de-DE" sz="1200" b="1">
                <a:solidFill>
                  <a:schemeClr val="accent2"/>
                </a:solidFill>
                <a:latin typeface="Helvetica" panose="020B0604020202020204" pitchFamily="34" charset="0"/>
              </a:rPr>
              <a:t>)</a:t>
            </a:r>
            <a:endParaRPr lang="de-DE" altLang="de-DE" sz="1800">
              <a:latin typeface="Helvetica" panose="020B0604020202020204" pitchFamily="34" charset="0"/>
            </a:endParaRPr>
          </a:p>
        </p:txBody>
      </p:sp>
      <p:sp>
        <p:nvSpPr>
          <p:cNvPr id="433175" name="Text Box 23"/>
          <p:cNvSpPr txBox="1">
            <a:spLocks noChangeArrowheads="1"/>
          </p:cNvSpPr>
          <p:nvPr/>
        </p:nvSpPr>
        <p:spPr bwMode="auto">
          <a:xfrm>
            <a:off x="3786188" y="4306888"/>
            <a:ext cx="1944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chemeClr val="accent2"/>
                </a:solidFill>
                <a:latin typeface="Helvetica" panose="020B0604020202020204" pitchFamily="34" charset="0"/>
              </a:rPr>
              <a:t>sensible heatflux (W/m</a:t>
            </a:r>
            <a:r>
              <a:rPr lang="de-DE" altLang="de-DE" sz="1200" b="1" baseline="30000">
                <a:solidFill>
                  <a:schemeClr val="accent2"/>
                </a:solidFill>
                <a:latin typeface="Helvetica" panose="020B0604020202020204" pitchFamily="34" charset="0"/>
              </a:rPr>
              <a:t>2</a:t>
            </a:r>
            <a:r>
              <a:rPr lang="de-DE" altLang="de-DE" sz="1200" b="1">
                <a:solidFill>
                  <a:schemeClr val="accent2"/>
                </a:solidFill>
                <a:latin typeface="Helvetica" panose="020B0604020202020204" pitchFamily="34" charset="0"/>
              </a:rPr>
              <a:t>)</a:t>
            </a:r>
          </a:p>
        </p:txBody>
      </p:sp>
      <p:sp>
        <p:nvSpPr>
          <p:cNvPr id="433176" name="Text Box 24"/>
          <p:cNvSpPr txBox="1">
            <a:spLocks noChangeArrowheads="1"/>
          </p:cNvSpPr>
          <p:nvPr/>
        </p:nvSpPr>
        <p:spPr bwMode="auto">
          <a:xfrm>
            <a:off x="4049713" y="5040313"/>
            <a:ext cx="14589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>
                <a:solidFill>
                  <a:srgbClr val="FFFF00"/>
                </a:solidFill>
                <a:latin typeface="Helvetica" panose="020B0604020202020204" pitchFamily="34" charset="0"/>
              </a:rPr>
              <a:t>flux too low</a:t>
            </a:r>
          </a:p>
        </p:txBody>
      </p:sp>
      <p:sp>
        <p:nvSpPr>
          <p:cNvPr id="433177" name="Text Box 25"/>
          <p:cNvSpPr txBox="1">
            <a:spLocks noChangeArrowheads="1"/>
          </p:cNvSpPr>
          <p:nvPr/>
        </p:nvSpPr>
        <p:spPr bwMode="auto">
          <a:xfrm>
            <a:off x="7258050" y="4805363"/>
            <a:ext cx="153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>
                <a:solidFill>
                  <a:srgbClr val="FFFF00"/>
                </a:solidFill>
                <a:latin typeface="Helvetica" panose="020B0604020202020204" pitchFamily="34" charset="0"/>
              </a:rPr>
              <a:t>plume is not</a:t>
            </a:r>
            <a:br>
              <a:rPr lang="de-DE" altLang="de-DE" sz="1800" b="1">
                <a:solidFill>
                  <a:srgbClr val="FFFF00"/>
                </a:solidFill>
                <a:latin typeface="Helvetica" panose="020B0604020202020204" pitchFamily="34" charset="0"/>
              </a:rPr>
            </a:br>
            <a:r>
              <a:rPr lang="de-DE" altLang="de-DE" sz="1800" b="1">
                <a:solidFill>
                  <a:srgbClr val="FFFF00"/>
                </a:solidFill>
                <a:latin typeface="Helvetica" panose="020B0604020202020204" pitchFamily="34" charset="0"/>
              </a:rPr>
              <a:t>tilted</a:t>
            </a:r>
          </a:p>
        </p:txBody>
      </p:sp>
      <p:sp>
        <p:nvSpPr>
          <p:cNvPr id="433178" name="Text Box 26"/>
          <p:cNvSpPr txBox="1">
            <a:spLocks noChangeArrowheads="1"/>
          </p:cNvSpPr>
          <p:nvPr/>
        </p:nvSpPr>
        <p:spPr bwMode="auto">
          <a:xfrm>
            <a:off x="6754813" y="1784350"/>
            <a:ext cx="1866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1">
                <a:latin typeface="Helvetica" panose="020B0604020202020204" pitchFamily="34" charset="0"/>
              </a:rPr>
              <a:t>METRAS</a:t>
            </a:r>
          </a:p>
          <a:p>
            <a:r>
              <a:rPr lang="de-DE" altLang="de-DE" sz="1600" b="1">
                <a:latin typeface="Helvetica" panose="020B0604020202020204" pitchFamily="34" charset="0"/>
              </a:rPr>
              <a:t>non-local closure</a:t>
            </a:r>
          </a:p>
        </p:txBody>
      </p:sp>
      <p:sp>
        <p:nvSpPr>
          <p:cNvPr id="433179" name="Text Box 27"/>
          <p:cNvSpPr txBox="1">
            <a:spLocks noChangeArrowheads="1"/>
          </p:cNvSpPr>
          <p:nvPr/>
        </p:nvSpPr>
        <p:spPr bwMode="auto">
          <a:xfrm>
            <a:off x="887413" y="6496050"/>
            <a:ext cx="5191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b="1">
                <a:solidFill>
                  <a:srgbClr val="FFFF00"/>
                </a:solidFill>
                <a:latin typeface="Helvetica" panose="020B0604020202020204" pitchFamily="34" charset="0"/>
              </a:rPr>
              <a:t>Lüpkes et al., 2008: Modelling Convection over Arctic Leads. J. Geophys. Res., 113.</a:t>
            </a:r>
            <a:endParaRPr lang="en-US" altLang="de-DE" sz="1000" b="1">
              <a:solidFill>
                <a:srgbClr val="FFFF00"/>
              </a:solidFill>
              <a:latin typeface="Helvetica" panose="020B0604020202020204" pitchFamily="34" charset="0"/>
            </a:endParaRPr>
          </a:p>
        </p:txBody>
      </p:sp>
      <p:pic>
        <p:nvPicPr>
          <p:cNvPr id="433164" name="Picture 12" descr="ls9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2663825"/>
            <a:ext cx="2813050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54" grpId="0"/>
      <p:bldP spid="433168" grpId="0" animBg="1"/>
      <p:bldP spid="433169" grpId="0" animBg="1"/>
      <p:bldP spid="433169" grpId="1" animBg="1"/>
      <p:bldP spid="433171" grpId="0"/>
      <p:bldP spid="433173" grpId="0" animBg="1"/>
      <p:bldP spid="433176" grpId="0"/>
      <p:bldP spid="433177" grpId="0"/>
      <p:bldP spid="433177" grpId="1"/>
      <p:bldP spid="43317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33" name="Rectangle 9"/>
          <p:cNvSpPr>
            <a:spLocks noChangeArrowheads="1"/>
          </p:cNvSpPr>
          <p:nvPr/>
        </p:nvSpPr>
        <p:spPr bwMode="auto">
          <a:xfrm>
            <a:off x="522288" y="573088"/>
            <a:ext cx="8224837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2066925" indent="-1419225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2524125" indent="-1419225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2981325" indent="-1419225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3438525" indent="-1419225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Font typeface="Helvetica" panose="020B0604020202020204" pitchFamily="34" charset="0"/>
              <a:buNone/>
            </a:pPr>
            <a:r>
              <a:rPr lang="en-GB" altLang="de-DE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Leads:   Relation Between Lead Width </a:t>
            </a:r>
            <a:r>
              <a:rPr lang="en-GB" altLang="de-DE" sz="28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GB" altLang="de-DE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Surface Heatflux</a:t>
            </a:r>
          </a:p>
        </p:txBody>
      </p:sp>
      <p:grpSp>
        <p:nvGrpSpPr>
          <p:cNvPr id="436235" name="Group 11"/>
          <p:cNvGrpSpPr>
            <a:grpSpLocks/>
          </p:cNvGrpSpPr>
          <p:nvPr/>
        </p:nvGrpSpPr>
        <p:grpSpPr bwMode="auto">
          <a:xfrm>
            <a:off x="755650" y="1771650"/>
            <a:ext cx="6121400" cy="3660775"/>
            <a:chOff x="1428" y="988"/>
            <a:chExt cx="3856" cy="2306"/>
          </a:xfrm>
        </p:grpSpPr>
        <p:pic>
          <p:nvPicPr>
            <p:cNvPr id="436229" name="Grafi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" y="988"/>
              <a:ext cx="3856" cy="2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6234" name="Text Box 10"/>
            <p:cNvSpPr txBox="1">
              <a:spLocks noChangeArrowheads="1"/>
            </p:cNvSpPr>
            <p:nvPr/>
          </p:nvSpPr>
          <p:spPr bwMode="auto">
            <a:xfrm>
              <a:off x="4171" y="2613"/>
              <a:ext cx="83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400" b="1">
                  <a:latin typeface="Helvetica" panose="020B0604020202020204" pitchFamily="34" charset="0"/>
                </a:rPr>
                <a:t>PALM results</a:t>
              </a:r>
            </a:p>
          </p:txBody>
        </p:sp>
      </p:grpSp>
      <p:sp>
        <p:nvSpPr>
          <p:cNvPr id="436236" name="Text Box 12"/>
          <p:cNvSpPr txBox="1">
            <a:spLocks noChangeArrowheads="1"/>
          </p:cNvSpPr>
          <p:nvPr/>
        </p:nvSpPr>
        <p:spPr bwMode="auto">
          <a:xfrm>
            <a:off x="636588" y="5684838"/>
            <a:ext cx="75866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>
                <a:latin typeface="Helvetica" panose="020B0604020202020204" pitchFamily="34" charset="0"/>
              </a:rPr>
              <a:t>The Esau (2007) study appeared to have several drawbacks.</a:t>
            </a:r>
          </a:p>
          <a:p>
            <a:r>
              <a:rPr lang="de-DE" altLang="de-DE" sz="1800" b="1">
                <a:latin typeface="Helvetica" panose="020B0604020202020204" pitchFamily="34" charset="0"/>
              </a:rPr>
              <a:t>Most important one: ratio   </a:t>
            </a:r>
            <a:r>
              <a:rPr lang="de-DE" altLang="de-DE" sz="1800" b="1">
                <a:latin typeface="Symbol" panose="05050102010706020507" pitchFamily="18" charset="2"/>
              </a:rPr>
              <a:t>l</a:t>
            </a:r>
            <a:r>
              <a:rPr lang="de-DE" altLang="de-DE" sz="1800" b="1">
                <a:latin typeface="Helvetica" panose="020B0604020202020204" pitchFamily="34" charset="0"/>
              </a:rPr>
              <a:t> / domain width   was not held constant!</a:t>
            </a:r>
          </a:p>
        </p:txBody>
      </p:sp>
      <p:sp>
        <p:nvSpPr>
          <p:cNvPr id="436237" name="Text Box 13"/>
          <p:cNvSpPr txBox="1">
            <a:spLocks noChangeArrowheads="1"/>
          </p:cNvSpPr>
          <p:nvPr/>
        </p:nvSpPr>
        <p:spPr bwMode="auto">
          <a:xfrm>
            <a:off x="649288" y="1455738"/>
            <a:ext cx="5845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b="1">
                <a:solidFill>
                  <a:srgbClr val="FFFF00"/>
                </a:solidFill>
                <a:latin typeface="Helvetica" panose="020B0604020202020204" pitchFamily="34" charset="0"/>
              </a:rPr>
              <a:t>Esau, 2007: </a:t>
            </a:r>
            <a:r>
              <a:rPr lang="en-US" altLang="de-DE" sz="1000" b="1">
                <a:solidFill>
                  <a:srgbClr val="FFFF00"/>
                </a:solidFill>
                <a:latin typeface="Helvetica" panose="020B0604020202020204" pitchFamily="34" charset="0"/>
              </a:rPr>
              <a:t>Amplification of turbulent exchange over wide Arctic leads</a:t>
            </a:r>
            <a:r>
              <a:rPr lang="de-DE" altLang="de-DE" sz="1000" b="1">
                <a:solidFill>
                  <a:srgbClr val="FFFF00"/>
                </a:solidFill>
                <a:latin typeface="Helvetica" panose="020B0604020202020204" pitchFamily="34" charset="0"/>
              </a:rPr>
              <a:t>. J. Geophys. Res., 112.</a:t>
            </a:r>
            <a:endParaRPr lang="en-US" altLang="de-DE" sz="1000" b="1">
              <a:solidFill>
                <a:srgbClr val="FFFF00"/>
              </a:solidFill>
              <a:latin typeface="Helvetica" panose="020B0604020202020204" pitchFamily="34" charset="0"/>
            </a:endParaRPr>
          </a:p>
        </p:txBody>
      </p:sp>
      <p:sp>
        <p:nvSpPr>
          <p:cNvPr id="436239" name="Text Box 15"/>
          <p:cNvSpPr txBox="1">
            <a:spLocks noChangeArrowheads="1"/>
          </p:cNvSpPr>
          <p:nvPr/>
        </p:nvSpPr>
        <p:spPr bwMode="auto">
          <a:xfrm>
            <a:off x="7019925" y="1924050"/>
            <a:ext cx="1933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800" b="1" u="sng">
                <a:latin typeface="Helvetica" panose="020B0604020202020204" pitchFamily="34" charset="0"/>
              </a:rPr>
              <a:t>No background wind </a:t>
            </a:r>
            <a:r>
              <a:rPr lang="de-DE" altLang="de-DE" sz="1800" b="1">
                <a:latin typeface="Helvetica" panose="020B0604020202020204" pitchFamily="34" charset="0"/>
              </a:rPr>
              <a:t>was used.</a:t>
            </a:r>
          </a:p>
        </p:txBody>
      </p:sp>
      <p:sp>
        <p:nvSpPr>
          <p:cNvPr id="436240" name="Text Box 16"/>
          <p:cNvSpPr txBox="1">
            <a:spLocks noChangeArrowheads="1"/>
          </p:cNvSpPr>
          <p:nvPr/>
        </p:nvSpPr>
        <p:spPr bwMode="auto">
          <a:xfrm rot="16200000">
            <a:off x="-765969" y="3445669"/>
            <a:ext cx="32877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600" b="1"/>
              <a:t>mean surface heat flux in K m/s </a:t>
            </a:r>
          </a:p>
        </p:txBody>
      </p:sp>
      <p:sp>
        <p:nvSpPr>
          <p:cNvPr id="436364" name="Text Box 207"/>
          <p:cNvSpPr txBox="1">
            <a:spLocks noChangeArrowheads="1"/>
          </p:cNvSpPr>
          <p:nvPr/>
        </p:nvSpPr>
        <p:spPr bwMode="auto">
          <a:xfrm>
            <a:off x="6032500" y="1374775"/>
            <a:ext cx="2492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>
                <a:latin typeface="Helvetica" panose="020B0604020202020204" pitchFamily="34" charset="0"/>
              </a:rPr>
              <a:t>z</a:t>
            </a:r>
          </a:p>
        </p:txBody>
      </p:sp>
      <p:grpSp>
        <p:nvGrpSpPr>
          <p:cNvPr id="436372" name="Group 148"/>
          <p:cNvGrpSpPr>
            <a:grpSpLocks/>
          </p:cNvGrpSpPr>
          <p:nvPr/>
        </p:nvGrpSpPr>
        <p:grpSpPr bwMode="auto">
          <a:xfrm>
            <a:off x="7164388" y="3063875"/>
            <a:ext cx="1789112" cy="1184275"/>
            <a:chOff x="4513" y="1930"/>
            <a:chExt cx="1127" cy="746"/>
          </a:xfrm>
        </p:grpSpPr>
        <p:sp>
          <p:nvSpPr>
            <p:cNvPr id="436241" name="Line 17"/>
            <p:cNvSpPr>
              <a:spLocks noChangeShapeType="1"/>
            </p:cNvSpPr>
            <p:nvPr/>
          </p:nvSpPr>
          <p:spPr bwMode="auto">
            <a:xfrm>
              <a:off x="4513" y="2432"/>
              <a:ext cx="1127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6242" name="Line 18"/>
            <p:cNvSpPr>
              <a:spLocks noChangeShapeType="1"/>
            </p:cNvSpPr>
            <p:nvPr/>
          </p:nvSpPr>
          <p:spPr bwMode="auto">
            <a:xfrm>
              <a:off x="4927" y="2432"/>
              <a:ext cx="266" cy="0"/>
            </a:xfrm>
            <a:prstGeom prst="line">
              <a:avLst/>
            </a:prstGeom>
            <a:noFill/>
            <a:ln w="635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436280" name="Group 29"/>
            <p:cNvGrpSpPr>
              <a:grpSpLocks/>
            </p:cNvGrpSpPr>
            <p:nvPr/>
          </p:nvGrpSpPr>
          <p:grpSpPr bwMode="auto">
            <a:xfrm rot="-10975269">
              <a:off x="5053" y="1930"/>
              <a:ext cx="412" cy="410"/>
              <a:chOff x="3829" y="3156"/>
              <a:chExt cx="412" cy="410"/>
            </a:xfrm>
          </p:grpSpPr>
          <p:sp>
            <p:nvSpPr>
              <p:cNvPr id="436281" name="Oval 30"/>
              <p:cNvSpPr>
                <a:spLocks noChangeArrowheads="1"/>
              </p:cNvSpPr>
              <p:nvPr/>
            </p:nvSpPr>
            <p:spPr bwMode="auto">
              <a:xfrm>
                <a:off x="3829" y="3156"/>
                <a:ext cx="385" cy="4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36282" name="Line 31"/>
              <p:cNvSpPr>
                <a:spLocks noChangeShapeType="1"/>
              </p:cNvSpPr>
              <p:nvPr/>
            </p:nvSpPr>
            <p:spPr bwMode="auto">
              <a:xfrm rot="-600000">
                <a:off x="4215" y="3337"/>
                <a:ext cx="0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 useBgFill="1">
            <p:nvSpPr>
              <p:cNvPr id="436283" name="Rectangle 32"/>
              <p:cNvSpPr>
                <a:spLocks noChangeArrowheads="1"/>
              </p:cNvSpPr>
              <p:nvPr/>
            </p:nvSpPr>
            <p:spPr bwMode="auto">
              <a:xfrm>
                <a:off x="4159" y="3391"/>
                <a:ext cx="82" cy="71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36369" name="Group 145"/>
            <p:cNvGrpSpPr>
              <a:grpSpLocks/>
            </p:cNvGrpSpPr>
            <p:nvPr/>
          </p:nvGrpSpPr>
          <p:grpSpPr bwMode="auto">
            <a:xfrm rot="11286932">
              <a:off x="4622" y="1940"/>
              <a:ext cx="421" cy="410"/>
              <a:chOff x="4502" y="1972"/>
              <a:chExt cx="421" cy="410"/>
            </a:xfrm>
          </p:grpSpPr>
          <p:sp>
            <p:nvSpPr>
              <p:cNvPr id="436366" name="Oval 30"/>
              <p:cNvSpPr>
                <a:spLocks noChangeArrowheads="1"/>
              </p:cNvSpPr>
              <p:nvPr/>
            </p:nvSpPr>
            <p:spPr bwMode="auto">
              <a:xfrm rot="-11980442">
                <a:off x="4538" y="1972"/>
                <a:ext cx="385" cy="4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36367" name="Line 31"/>
              <p:cNvSpPr>
                <a:spLocks noChangeShapeType="1"/>
              </p:cNvSpPr>
              <p:nvPr/>
            </p:nvSpPr>
            <p:spPr bwMode="auto">
              <a:xfrm rot="9019558" flipV="1">
                <a:off x="4502" y="2104"/>
                <a:ext cx="87" cy="1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 useBgFill="1">
            <p:nvSpPr>
              <p:cNvPr id="436368" name="Rectangle 32"/>
              <p:cNvSpPr>
                <a:spLocks noChangeArrowheads="1"/>
              </p:cNvSpPr>
              <p:nvPr/>
            </p:nvSpPr>
            <p:spPr bwMode="auto">
              <a:xfrm rot="-11980442">
                <a:off x="4522" y="2225"/>
                <a:ext cx="82" cy="71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sp>
          <p:nvSpPr>
            <p:cNvPr id="436371" name="Text Box 147"/>
            <p:cNvSpPr txBox="1">
              <a:spLocks noChangeArrowheads="1"/>
            </p:cNvSpPr>
            <p:nvPr/>
          </p:nvSpPr>
          <p:spPr bwMode="auto">
            <a:xfrm>
              <a:off x="4854" y="2445"/>
              <a:ext cx="4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 b="1"/>
                <a:t>lead</a:t>
              </a:r>
            </a:p>
          </p:txBody>
        </p:sp>
      </p:grpSp>
      <p:grpSp>
        <p:nvGrpSpPr>
          <p:cNvPr id="436388" name="Group 164"/>
          <p:cNvGrpSpPr>
            <a:grpSpLocks/>
          </p:cNvGrpSpPr>
          <p:nvPr/>
        </p:nvGrpSpPr>
        <p:grpSpPr bwMode="auto">
          <a:xfrm>
            <a:off x="1692275" y="6453188"/>
            <a:ext cx="4392613" cy="387350"/>
            <a:chOff x="1066" y="4065"/>
            <a:chExt cx="2767" cy="244"/>
          </a:xfrm>
        </p:grpSpPr>
        <p:sp>
          <p:nvSpPr>
            <p:cNvPr id="436374" name="Line 150"/>
            <p:cNvSpPr>
              <a:spLocks noChangeShapeType="1"/>
            </p:cNvSpPr>
            <p:nvPr/>
          </p:nvSpPr>
          <p:spPr bwMode="auto">
            <a:xfrm>
              <a:off x="1066" y="4065"/>
              <a:ext cx="1127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6375" name="Line 151"/>
            <p:cNvSpPr>
              <a:spLocks noChangeShapeType="1"/>
            </p:cNvSpPr>
            <p:nvPr/>
          </p:nvSpPr>
          <p:spPr bwMode="auto">
            <a:xfrm>
              <a:off x="1480" y="4065"/>
              <a:ext cx="266" cy="0"/>
            </a:xfrm>
            <a:prstGeom prst="line">
              <a:avLst/>
            </a:prstGeom>
            <a:noFill/>
            <a:ln w="635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6384" name="Text Box 160"/>
            <p:cNvSpPr txBox="1">
              <a:spLocks noChangeArrowheads="1"/>
            </p:cNvSpPr>
            <p:nvPr/>
          </p:nvSpPr>
          <p:spPr bwMode="auto">
            <a:xfrm>
              <a:off x="1407" y="4078"/>
              <a:ext cx="4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 b="1"/>
                <a:t>lead</a:t>
              </a:r>
            </a:p>
          </p:txBody>
        </p:sp>
        <p:sp>
          <p:nvSpPr>
            <p:cNvPr id="436385" name="Line 161"/>
            <p:cNvSpPr>
              <a:spLocks noChangeShapeType="1"/>
            </p:cNvSpPr>
            <p:nvPr/>
          </p:nvSpPr>
          <p:spPr bwMode="auto">
            <a:xfrm>
              <a:off x="2706" y="4065"/>
              <a:ext cx="1127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6386" name="Line 162"/>
            <p:cNvSpPr>
              <a:spLocks noChangeShapeType="1"/>
            </p:cNvSpPr>
            <p:nvPr/>
          </p:nvSpPr>
          <p:spPr bwMode="auto">
            <a:xfrm>
              <a:off x="3030" y="4065"/>
              <a:ext cx="440" cy="0"/>
            </a:xfrm>
            <a:prstGeom prst="line">
              <a:avLst/>
            </a:prstGeom>
            <a:noFill/>
            <a:ln w="635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6387" name="Text Box 163"/>
            <p:cNvSpPr txBox="1">
              <a:spLocks noChangeArrowheads="1"/>
            </p:cNvSpPr>
            <p:nvPr/>
          </p:nvSpPr>
          <p:spPr bwMode="auto">
            <a:xfrm>
              <a:off x="3047" y="4078"/>
              <a:ext cx="4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 b="1"/>
                <a:t>lead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0" y="573088"/>
            <a:ext cx="9144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2066925" indent="-1419225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2524125" indent="-1419225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2981325" indent="-1419225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3438525" indent="-1419225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Font typeface="Helvetica" panose="020B0604020202020204" pitchFamily="34" charset="0"/>
              <a:buNone/>
            </a:pPr>
            <a:r>
              <a:rPr lang="en-GB" altLang="de-DE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Leads:   Relation between Lead Width </a:t>
            </a:r>
            <a:r>
              <a:rPr lang="en-GB" altLang="de-DE" sz="28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GB" altLang="de-DE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Surface Heatflux Using  </a:t>
            </a:r>
            <a:r>
              <a:rPr lang="en-GB" altLang="de-DE" sz="28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GB" altLang="de-DE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domainwidth = const.</a:t>
            </a:r>
          </a:p>
        </p:txBody>
      </p:sp>
      <p:grpSp>
        <p:nvGrpSpPr>
          <p:cNvPr id="438284" name="Group 12"/>
          <p:cNvGrpSpPr>
            <a:grpSpLocks/>
          </p:cNvGrpSpPr>
          <p:nvPr/>
        </p:nvGrpSpPr>
        <p:grpSpPr bwMode="auto">
          <a:xfrm>
            <a:off x="1619250" y="1649413"/>
            <a:ext cx="6048375" cy="3867150"/>
            <a:chOff x="1429" y="994"/>
            <a:chExt cx="3810" cy="2436"/>
          </a:xfrm>
        </p:grpSpPr>
        <p:pic>
          <p:nvPicPr>
            <p:cNvPr id="438279" name="Grafi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994"/>
              <a:ext cx="3810" cy="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438280" name="Text Box 8"/>
            <p:cNvSpPr txBox="1">
              <a:spLocks noChangeArrowheads="1"/>
            </p:cNvSpPr>
            <p:nvPr/>
          </p:nvSpPr>
          <p:spPr bwMode="auto">
            <a:xfrm>
              <a:off x="3998" y="2612"/>
              <a:ext cx="1088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r>
                <a:rPr lang="de-DE" altLang="de-DE" sz="1400" b="1">
                  <a:latin typeface="Helvetica" panose="020B0604020202020204" pitchFamily="34" charset="0"/>
                </a:rPr>
                <a:t>optimum resolution</a:t>
              </a:r>
              <a:endParaRPr lang="de-DE" altLang="de-DE" sz="1400" b="1">
                <a:latin typeface="Symbol" panose="05050102010706020507" pitchFamily="18" charset="2"/>
              </a:endParaRPr>
            </a:p>
          </p:txBody>
        </p:sp>
      </p:grpSp>
      <p:sp>
        <p:nvSpPr>
          <p:cNvPr id="438282" name="Text Box 10"/>
          <p:cNvSpPr txBox="1">
            <a:spLocks noChangeArrowheads="1"/>
          </p:cNvSpPr>
          <p:nvPr/>
        </p:nvSpPr>
        <p:spPr bwMode="auto">
          <a:xfrm>
            <a:off x="687388" y="5789613"/>
            <a:ext cx="82724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>
                <a:latin typeface="Helvetica" panose="020B0604020202020204" pitchFamily="34" charset="0"/>
              </a:rPr>
              <a:t>New result: linear decrease of surface flux with a scale jump at </a:t>
            </a:r>
            <a:r>
              <a:rPr lang="de-DE" altLang="de-DE" sz="1800" b="1">
                <a:latin typeface="Symbol" panose="05050102010706020507" pitchFamily="18" charset="2"/>
              </a:rPr>
              <a:t> l</a:t>
            </a:r>
            <a:r>
              <a:rPr lang="de-DE" altLang="de-DE" sz="1800" b="1">
                <a:latin typeface="Helvetica" panose="020B0604020202020204" pitchFamily="34" charset="0"/>
              </a:rPr>
              <a:t> ~ 5000m.</a:t>
            </a:r>
          </a:p>
        </p:txBody>
      </p:sp>
      <p:sp>
        <p:nvSpPr>
          <p:cNvPr id="438283" name="Text Box 11"/>
          <p:cNvSpPr txBox="1">
            <a:spLocks noChangeArrowheads="1"/>
          </p:cNvSpPr>
          <p:nvPr/>
        </p:nvSpPr>
        <p:spPr bwMode="auto">
          <a:xfrm>
            <a:off x="887413" y="6496050"/>
            <a:ext cx="64246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b="1">
                <a:solidFill>
                  <a:srgbClr val="FFFF00"/>
                </a:solidFill>
                <a:latin typeface="Helvetica" panose="020B0604020202020204" pitchFamily="34" charset="0"/>
              </a:rPr>
              <a:t>Gryschka et al., 2015: </a:t>
            </a:r>
            <a:r>
              <a:rPr lang="en-US" altLang="de-DE" sz="1000" b="1">
                <a:solidFill>
                  <a:srgbClr val="FFFF00"/>
                </a:solidFill>
                <a:latin typeface="Helvetica" panose="020B0604020202020204" pitchFamily="34" charset="0"/>
              </a:rPr>
              <a:t>Turbulent exchange above leads studied with high resolution LES</a:t>
            </a:r>
            <a:r>
              <a:rPr lang="de-DE" altLang="de-DE" sz="1000" b="1">
                <a:solidFill>
                  <a:srgbClr val="FFFF00"/>
                </a:solidFill>
                <a:latin typeface="Helvetica" panose="020B0604020202020204" pitchFamily="34" charset="0"/>
              </a:rPr>
              <a:t>. In preparation.</a:t>
            </a:r>
            <a:endParaRPr lang="en-US" altLang="de-DE" sz="1000" b="1">
              <a:solidFill>
                <a:srgbClr val="FFFF00"/>
              </a:solidFill>
              <a:latin typeface="Helvetica" panose="020B0604020202020204" pitchFamily="34" charset="0"/>
            </a:endParaRPr>
          </a:p>
        </p:txBody>
      </p:sp>
      <p:sp useBgFill="1">
        <p:nvSpPr>
          <p:cNvPr id="438285" name="Text Box 13"/>
          <p:cNvSpPr txBox="1">
            <a:spLocks noChangeArrowheads="1"/>
          </p:cNvSpPr>
          <p:nvPr/>
        </p:nvSpPr>
        <p:spPr bwMode="auto">
          <a:xfrm rot="16200000">
            <a:off x="69057" y="3171031"/>
            <a:ext cx="3287712" cy="2444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600" b="1"/>
              <a:t>mean surface heat flux in K m/s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00" name="Textfeld 6"/>
          <p:cNvSpPr txBox="1">
            <a:spLocks noChangeArrowheads="1"/>
          </p:cNvSpPr>
          <p:nvPr/>
        </p:nvSpPr>
        <p:spPr bwMode="auto">
          <a:xfrm>
            <a:off x="5033963" y="2017713"/>
            <a:ext cx="3786187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DE" altLang="de-DE" sz="1800">
                <a:latin typeface="Helvetica" panose="020B0604020202020204" pitchFamily="34" charset="0"/>
                <a:ea typeface="ヒラギノ角ゴ ProN W3"/>
                <a:cs typeface="ヒラギノ角ゴ ProN W3"/>
              </a:rPr>
              <a:t>For broader leads, flow convergence no more appears at the center of the lead</a:t>
            </a:r>
          </a:p>
          <a:p>
            <a:pPr eaLnBrk="1" hangingPunct="1">
              <a:spcAft>
                <a:spcPts val="600"/>
              </a:spcAft>
            </a:pPr>
            <a:r>
              <a:rPr lang="de-DE" altLang="de-DE" sz="1800">
                <a:latin typeface="Helvetica" panose="020B0604020202020204" pitchFamily="34" charset="0"/>
                <a:ea typeface="ヒラギノ角ゴ ProN W3"/>
                <a:cs typeface="ヒラギノ角ゴ ProN W3"/>
                <a:sym typeface="Wingdings" panose="05000000000000000000" pitchFamily="2" charset="2"/>
              </a:rPr>
              <a:t>overall circulation is weakened, which explains the scale jump</a:t>
            </a:r>
            <a:endParaRPr lang="de-DE" altLang="de-DE" sz="1800">
              <a:latin typeface="Helvetica" panose="020B0604020202020204" pitchFamily="34" charset="0"/>
              <a:ea typeface="ヒラギノ角ゴ ProN W3"/>
              <a:cs typeface="ヒラギノ角ゴ ProN W3"/>
            </a:endParaRPr>
          </a:p>
        </p:txBody>
      </p:sp>
      <p:pic>
        <p:nvPicPr>
          <p:cNvPr id="439301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347788"/>
            <a:ext cx="44672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9302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0038"/>
            <a:ext cx="8251825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 bwMode="auto">
          <a:xfrm>
            <a:off x="428596" y="1360469"/>
            <a:ext cx="1571636" cy="430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lIns="36000" rIns="36000">
            <a:spAutoFit/>
          </a:bodyPr>
          <a:lstStyle/>
          <a:p>
            <a:pPr algn="ctr" defTabSz="449263" eaLnBrk="1" hangingPunct="1">
              <a:buClr>
                <a:srgbClr val="000000"/>
              </a:buClr>
              <a:buSzPct val="100000"/>
              <a:buFont typeface="Gill Sans" charset="0"/>
              <a:buNone/>
              <a:defRPr/>
            </a:pPr>
            <a:r>
              <a:rPr lang="el-GR" sz="2200" b="1" dirty="0">
                <a:solidFill>
                  <a:srgbClr val="1F4573"/>
                </a:solidFill>
                <a:latin typeface="Calibri" pitchFamily="34" charset="0"/>
                <a:cs typeface="Calibri" pitchFamily="34" charset="0"/>
              </a:rPr>
              <a:t>λ</a:t>
            </a:r>
            <a:r>
              <a:rPr lang="de-DE" sz="2200" b="1" dirty="0">
                <a:solidFill>
                  <a:srgbClr val="1F4573"/>
                </a:solidFill>
                <a:latin typeface="Calibri" pitchFamily="34" charset="0"/>
                <a:cs typeface="Calibri" pitchFamily="34" charset="0"/>
              </a:rPr>
              <a:t> = 5000 m</a:t>
            </a:r>
            <a:endParaRPr lang="de-DE" sz="2200" b="1" baseline="-25000" dirty="0">
              <a:solidFill>
                <a:srgbClr val="1F457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857224" y="4289427"/>
            <a:ext cx="1571636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lIns="36000" rIns="36000">
            <a:spAutoFit/>
          </a:bodyPr>
          <a:lstStyle/>
          <a:p>
            <a:pPr algn="ctr" defTabSz="449263" eaLnBrk="1" hangingPunct="1">
              <a:buClr>
                <a:srgbClr val="000000"/>
              </a:buClr>
              <a:buSzPct val="100000"/>
              <a:buFont typeface="Gill Sans" charset="0"/>
              <a:buNone/>
              <a:defRPr/>
            </a:pPr>
            <a:r>
              <a:rPr lang="el-GR" sz="2200" b="1" dirty="0">
                <a:solidFill>
                  <a:srgbClr val="1F4573"/>
                </a:solidFill>
                <a:latin typeface="Calibri" pitchFamily="34" charset="0"/>
                <a:cs typeface="Calibri" pitchFamily="34" charset="0"/>
              </a:rPr>
              <a:t>λ</a:t>
            </a:r>
            <a:r>
              <a:rPr lang="de-DE" sz="2200" b="1" dirty="0">
                <a:solidFill>
                  <a:srgbClr val="1F4573"/>
                </a:solidFill>
                <a:latin typeface="Calibri" pitchFamily="34" charset="0"/>
                <a:cs typeface="Calibri" pitchFamily="34" charset="0"/>
              </a:rPr>
              <a:t> = 25000 m</a:t>
            </a:r>
            <a:endParaRPr lang="de-DE" sz="2200" b="1" baseline="-25000" dirty="0">
              <a:solidFill>
                <a:srgbClr val="1F457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9312" name="Rectangle 16"/>
          <p:cNvSpPr>
            <a:spLocks noChangeArrowheads="1"/>
          </p:cNvSpPr>
          <p:nvPr/>
        </p:nvSpPr>
        <p:spPr bwMode="auto">
          <a:xfrm>
            <a:off x="522288" y="568325"/>
            <a:ext cx="822483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1609725" indent="-1419225" defTabSz="457200"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2066925" indent="-1419225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2524125" indent="-1419225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2981325" indent="-1419225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3438525" indent="-1419225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Font typeface="Helvetica" panose="020B0604020202020204" pitchFamily="34" charset="0"/>
              <a:buNone/>
            </a:pPr>
            <a:r>
              <a:rPr lang="en-GB" altLang="de-DE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Leads: Dependence of Flow Pattern on </a:t>
            </a:r>
            <a:r>
              <a:rPr lang="en-GB" altLang="de-DE" sz="28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GB" altLang="de-DE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439313" name="Text Box 17"/>
          <p:cNvSpPr txBox="1">
            <a:spLocks noChangeArrowheads="1"/>
          </p:cNvSpPr>
          <p:nvPr/>
        </p:nvSpPr>
        <p:spPr bwMode="auto">
          <a:xfrm>
            <a:off x="2320925" y="6529388"/>
            <a:ext cx="3848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latin typeface="Helvetica" panose="020B0604020202020204" pitchFamily="34" charset="0"/>
              </a:rPr>
              <a:t>temporally averaged vertical velocity in 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30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341438"/>
            <a:ext cx="7808913" cy="314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18819" name="Group 4"/>
          <p:cNvGrpSpPr>
            <a:grpSpLocks/>
          </p:cNvGrpSpPr>
          <p:nvPr/>
        </p:nvGrpSpPr>
        <p:grpSpPr bwMode="auto">
          <a:xfrm>
            <a:off x="468313" y="4572000"/>
            <a:ext cx="6634162" cy="2252663"/>
            <a:chOff x="969" y="376"/>
            <a:chExt cx="4642" cy="1928"/>
          </a:xfrm>
        </p:grpSpPr>
        <p:sp>
          <p:nvSpPr>
            <p:cNvPr id="418820" name="Text Box 5"/>
            <p:cNvSpPr txBox="1">
              <a:spLocks noChangeArrowheads="1"/>
            </p:cNvSpPr>
            <p:nvPr/>
          </p:nvSpPr>
          <p:spPr bwMode="auto">
            <a:xfrm>
              <a:off x="3872" y="1271"/>
              <a:ext cx="502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7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600">
                  <a:solidFill>
                    <a:srgbClr val="000000"/>
                  </a:solidFill>
                  <a:cs typeface="Arial" panose="020B0604020202020204" pitchFamily="34" charset="0"/>
                </a:rPr>
                <a:t>400 km</a:t>
              </a:r>
            </a:p>
          </p:txBody>
        </p:sp>
        <p:sp>
          <p:nvSpPr>
            <p:cNvPr id="418821" name="Rectangle 6"/>
            <p:cNvSpPr>
              <a:spLocks noChangeArrowheads="1"/>
            </p:cNvSpPr>
            <p:nvPr/>
          </p:nvSpPr>
          <p:spPr bwMode="auto">
            <a:xfrm>
              <a:off x="969" y="412"/>
              <a:ext cx="4643" cy="18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de-DE">
                <a:latin typeface="Helvetica" panose="020B0604020202020204" pitchFamily="34" charset="0"/>
              </a:endParaRPr>
            </a:p>
          </p:txBody>
        </p:sp>
        <p:pic>
          <p:nvPicPr>
            <p:cNvPr id="41882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" y="535"/>
              <a:ext cx="4579" cy="1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8823" name="Text Box 8"/>
            <p:cNvSpPr txBox="1">
              <a:spLocks noChangeArrowheads="1"/>
            </p:cNvSpPr>
            <p:nvPr/>
          </p:nvSpPr>
          <p:spPr bwMode="auto">
            <a:xfrm>
              <a:off x="986" y="376"/>
              <a:ext cx="3955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7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Satellite image Terra-Modis during a CAO on 23.4.2002 / Davis Strait</a:t>
              </a:r>
            </a:p>
          </p:txBody>
        </p:sp>
      </p:grpSp>
      <p:sp>
        <p:nvSpPr>
          <p:cNvPr id="422922" name="Text Box 10"/>
          <p:cNvSpPr txBox="1">
            <a:spLocks noChangeArrowheads="1"/>
          </p:cNvSpPr>
          <p:nvPr/>
        </p:nvSpPr>
        <p:spPr bwMode="auto">
          <a:xfrm>
            <a:off x="7246938" y="4354513"/>
            <a:ext cx="1792287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400" b="1">
                <a:latin typeface="Arial" panose="020B0604020202020204" pitchFamily="34" charset="0"/>
              </a:rPr>
              <a:t>situation requires non-cyclic boundary conditions along x</a:t>
            </a:r>
          </a:p>
        </p:txBody>
      </p:sp>
      <p:sp>
        <p:nvSpPr>
          <p:cNvPr id="418826" name="Rectangle 10"/>
          <p:cNvSpPr>
            <a:spLocks noChangeArrowheads="1"/>
          </p:cNvSpPr>
          <p:nvPr/>
        </p:nvSpPr>
        <p:spPr bwMode="auto">
          <a:xfrm>
            <a:off x="379413" y="628650"/>
            <a:ext cx="86121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de-DE" sz="2800">
                <a:latin typeface="Arial" panose="020B0604020202020204" pitchFamily="34" charset="0"/>
              </a:rPr>
              <a:t>Organized convection during cold air outbreaks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60350" y="1484313"/>
            <a:ext cx="8820150" cy="72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de-DE" sz="1600">
                <a:latin typeface="Arial" panose="020B0604020202020204" pitchFamily="34" charset="0"/>
              </a:rPr>
              <a:t>previous LES-results:  rolls only if </a:t>
            </a:r>
            <a:r>
              <a:rPr lang="en-US" altLang="de-DE" sz="1600">
                <a:solidFill>
                  <a:srgbClr val="C60000"/>
                </a:solidFill>
                <a:latin typeface="Arial" panose="020B0604020202020204" pitchFamily="34" charset="0"/>
              </a:rPr>
              <a:t>z</a:t>
            </a:r>
            <a:r>
              <a:rPr lang="en-US" altLang="de-DE" sz="1600" baseline="-25000">
                <a:solidFill>
                  <a:srgbClr val="C60000"/>
                </a:solidFill>
                <a:latin typeface="Arial" panose="020B0604020202020204" pitchFamily="34" charset="0"/>
              </a:rPr>
              <a:t>i</a:t>
            </a:r>
            <a:r>
              <a:rPr lang="en-US" altLang="de-DE" sz="1600">
                <a:solidFill>
                  <a:srgbClr val="C60000"/>
                </a:solidFill>
                <a:latin typeface="Arial" panose="020B0604020202020204" pitchFamily="34" charset="0"/>
              </a:rPr>
              <a:t>/L &lt; 20</a:t>
            </a:r>
            <a:r>
              <a:rPr lang="en-US" altLang="de-DE" sz="1600">
                <a:latin typeface="Arial" panose="020B0604020202020204" pitchFamily="34" charset="0"/>
              </a:rPr>
              <a:t> (weakly convective, “shear driven”)</a:t>
            </a:r>
          </a:p>
          <a:p>
            <a:pPr>
              <a:lnSpc>
                <a:spcPct val="90000"/>
              </a:lnSpc>
            </a:pPr>
            <a:r>
              <a:rPr lang="en-US" altLang="de-DE" sz="1600">
                <a:latin typeface="Arial" panose="020B0604020202020204" pitchFamily="34" charset="0"/>
              </a:rPr>
              <a:t>rolls in nature are frequently observed with </a:t>
            </a:r>
            <a:r>
              <a:rPr lang="en-US" altLang="de-DE" sz="1600">
                <a:solidFill>
                  <a:srgbClr val="C60000"/>
                </a:solidFill>
                <a:latin typeface="Arial" panose="020B0604020202020204" pitchFamily="34" charset="0"/>
              </a:rPr>
              <a:t>z</a:t>
            </a:r>
            <a:r>
              <a:rPr lang="en-US" altLang="de-DE" sz="1600" baseline="-25000">
                <a:solidFill>
                  <a:srgbClr val="C60000"/>
                </a:solidFill>
                <a:latin typeface="Arial" panose="020B0604020202020204" pitchFamily="34" charset="0"/>
              </a:rPr>
              <a:t>i</a:t>
            </a:r>
            <a:r>
              <a:rPr lang="en-US" altLang="de-DE" sz="1600">
                <a:solidFill>
                  <a:srgbClr val="C60000"/>
                </a:solidFill>
                <a:latin typeface="Arial" panose="020B0604020202020204" pitchFamily="34" charset="0"/>
              </a:rPr>
              <a:t>/L &gt; 20</a:t>
            </a:r>
          </a:p>
        </p:txBody>
      </p:sp>
      <p:pic>
        <p:nvPicPr>
          <p:cNvPr id="430083" name="Picture 3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5032375"/>
            <a:ext cx="5548312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08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2901950"/>
            <a:ext cx="57531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30085" name="Group 5"/>
          <p:cNvGrpSpPr>
            <a:grpSpLocks/>
          </p:cNvGrpSpPr>
          <p:nvPr/>
        </p:nvGrpSpPr>
        <p:grpSpPr bwMode="auto">
          <a:xfrm>
            <a:off x="742950" y="2287588"/>
            <a:ext cx="6337300" cy="527050"/>
            <a:chOff x="468" y="1441"/>
            <a:chExt cx="3992" cy="332"/>
          </a:xfrm>
        </p:grpSpPr>
        <p:pic>
          <p:nvPicPr>
            <p:cNvPr id="420870" name="Picture 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1445"/>
              <a:ext cx="2941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20871" name="AutoShape 7"/>
            <p:cNvSpPr>
              <a:spLocks/>
            </p:cNvSpPr>
            <p:nvPr/>
          </p:nvSpPr>
          <p:spPr bwMode="auto">
            <a:xfrm>
              <a:off x="468" y="1441"/>
              <a:ext cx="999" cy="286"/>
            </a:xfrm>
            <a:prstGeom prst="rightArrow">
              <a:avLst>
                <a:gd name="adj1" fmla="val 50000"/>
                <a:gd name="adj2" fmla="val 87325"/>
              </a:avLst>
            </a:prstGeom>
            <a:solidFill>
              <a:srgbClr val="800000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7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geostrophic wind</a:t>
              </a:r>
            </a:p>
          </p:txBody>
        </p:sp>
      </p:grpSp>
      <p:sp>
        <p:nvSpPr>
          <p:cNvPr id="430088" name="Text Box 8"/>
          <p:cNvSpPr txBox="1">
            <a:spLocks noChangeArrowheads="1"/>
          </p:cNvSpPr>
          <p:nvPr/>
        </p:nvSpPr>
        <p:spPr bwMode="auto">
          <a:xfrm>
            <a:off x="157163" y="5632450"/>
            <a:ext cx="1812925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4000" tIns="10800" rIns="54000" bIns="108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de-DE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2d-heterogeneities</a:t>
            </a:r>
          </a:p>
        </p:txBody>
      </p:sp>
      <p:sp>
        <p:nvSpPr>
          <p:cNvPr id="430089" name="Text Box 9"/>
          <p:cNvSpPr txBox="1">
            <a:spLocks noChangeArrowheads="1"/>
          </p:cNvSpPr>
          <p:nvPr/>
        </p:nvSpPr>
        <p:spPr bwMode="auto">
          <a:xfrm>
            <a:off x="79375" y="3475038"/>
            <a:ext cx="1812925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4000" tIns="10800" rIns="54000" bIns="108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de-DE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1d-heterogeneity</a:t>
            </a:r>
            <a:br>
              <a:rPr lang="en-GB" altLang="de-DE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(along wind)</a:t>
            </a:r>
          </a:p>
        </p:txBody>
      </p:sp>
      <p:sp>
        <p:nvSpPr>
          <p:cNvPr id="420874" name="Text Box 10"/>
          <p:cNvSpPr txBox="1">
            <a:spLocks noChangeArrowheads="1"/>
          </p:cNvSpPr>
          <p:nvPr/>
        </p:nvSpPr>
        <p:spPr bwMode="auto">
          <a:xfrm>
            <a:off x="2020888" y="6650038"/>
            <a:ext cx="30241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de-DE" sz="1100" b="1">
                <a:solidFill>
                  <a:srgbClr val="FFFF00"/>
                </a:solidFill>
                <a:latin typeface="Arial" panose="020B0604020202020204" pitchFamily="34" charset="0"/>
              </a:rPr>
              <a:t>Gryschka et al., 2008:  Geophys. Res. Lett.</a:t>
            </a:r>
            <a:r>
              <a:rPr lang="de-DE" altLang="de-DE" sz="11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n-US" altLang="de-DE" sz="11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20876" name="Text Box 12"/>
          <p:cNvSpPr txBox="1">
            <a:spLocks noChangeArrowheads="1"/>
          </p:cNvSpPr>
          <p:nvPr/>
        </p:nvSpPr>
        <p:spPr bwMode="auto">
          <a:xfrm>
            <a:off x="7673975" y="4427538"/>
            <a:ext cx="141605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587A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r>
              <a:rPr lang="en-US" altLang="de-DE" sz="1200" b="1"/>
              <a:t>PALM simulations</a:t>
            </a:r>
          </a:p>
          <a:p>
            <a:endParaRPr lang="en-US" altLang="de-DE" sz="600" b="1"/>
          </a:p>
          <a:p>
            <a:r>
              <a:rPr lang="en-US" altLang="de-DE" sz="1200" b="1">
                <a:latin typeface="Symbol" panose="05050102010706020507" pitchFamily="18" charset="2"/>
              </a:rPr>
              <a:t>D</a:t>
            </a:r>
            <a:r>
              <a:rPr lang="en-US" altLang="de-DE" sz="1200" b="1"/>
              <a:t> = 50m</a:t>
            </a:r>
          </a:p>
          <a:p>
            <a:r>
              <a:rPr lang="en-US" altLang="de-DE" sz="1200" b="1"/>
              <a:t>8000*1200*200</a:t>
            </a:r>
          </a:p>
          <a:p>
            <a:r>
              <a:rPr lang="en-US" altLang="de-DE" sz="1200" b="1"/>
              <a:t>grid points</a:t>
            </a:r>
          </a:p>
        </p:txBody>
      </p:sp>
      <p:grpSp>
        <p:nvGrpSpPr>
          <p:cNvPr id="420877" name="Group 13"/>
          <p:cNvGrpSpPr>
            <a:grpSpLocks/>
          </p:cNvGrpSpPr>
          <p:nvPr/>
        </p:nvGrpSpPr>
        <p:grpSpPr bwMode="auto">
          <a:xfrm>
            <a:off x="6864350" y="2571750"/>
            <a:ext cx="2000250" cy="647700"/>
            <a:chOff x="4324" y="1620"/>
            <a:chExt cx="1260" cy="408"/>
          </a:xfrm>
        </p:grpSpPr>
        <p:sp>
          <p:nvSpPr>
            <p:cNvPr id="420878" name="Text Box 14"/>
            <p:cNvSpPr txBox="1">
              <a:spLocks noChangeArrowheads="1"/>
            </p:cNvSpPr>
            <p:nvPr/>
          </p:nvSpPr>
          <p:spPr bwMode="auto">
            <a:xfrm>
              <a:off x="4582" y="1620"/>
              <a:ext cx="10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400" b="1">
                  <a:solidFill>
                    <a:schemeClr val="bg1"/>
                  </a:solidFill>
                </a:rPr>
                <a:t>liquid water path</a:t>
              </a:r>
            </a:p>
          </p:txBody>
        </p:sp>
        <p:sp>
          <p:nvSpPr>
            <p:cNvPr id="420879" name="Line 15"/>
            <p:cNvSpPr>
              <a:spLocks noChangeShapeType="1"/>
            </p:cNvSpPr>
            <p:nvPr/>
          </p:nvSpPr>
          <p:spPr bwMode="auto">
            <a:xfrm flipH="1">
              <a:off x="4324" y="1812"/>
              <a:ext cx="706" cy="216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 useBgFill="1">
        <p:nvSpPr>
          <p:cNvPr id="420880" name="Text Box 16"/>
          <p:cNvSpPr txBox="1">
            <a:spLocks noChangeArrowheads="1"/>
          </p:cNvSpPr>
          <p:nvPr/>
        </p:nvSpPr>
        <p:spPr bwMode="auto">
          <a:xfrm>
            <a:off x="4479925" y="4806950"/>
            <a:ext cx="527050" cy="18256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altLang="de-DE" sz="1200" b="1">
                <a:latin typeface="Times New Roman" panose="02020603050405020304" pitchFamily="18" charset="0"/>
              </a:rPr>
              <a:t>y [km]   </a:t>
            </a:r>
          </a:p>
        </p:txBody>
      </p:sp>
      <p:sp>
        <p:nvSpPr>
          <p:cNvPr id="420881" name="Rectangle 17"/>
          <p:cNvSpPr>
            <a:spLocks noChangeArrowheads="1"/>
          </p:cNvSpPr>
          <p:nvPr/>
        </p:nvSpPr>
        <p:spPr bwMode="auto">
          <a:xfrm>
            <a:off x="379413" y="628650"/>
            <a:ext cx="86121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de-DE" sz="2800">
                <a:latin typeface="Arial" panose="020B0604020202020204" pitchFamily="34" charset="0"/>
              </a:rPr>
              <a:t>Organized convection during cold air outbreaks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89" grpId="0"/>
      <p:bldP spid="420874" grpId="0"/>
      <p:bldP spid="420876" grpId="0" animBg="1"/>
      <p:bldP spid="42088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9"/>
          <a:stretch>
            <a:fillRect/>
          </a:stretch>
        </p:blipFill>
        <p:spPr bwMode="auto">
          <a:xfrm>
            <a:off x="320675" y="2324100"/>
            <a:ext cx="6661150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9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2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778375"/>
            <a:ext cx="70739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2916" name="Line 4"/>
          <p:cNvSpPr>
            <a:spLocks noChangeShapeType="1"/>
          </p:cNvSpPr>
          <p:nvPr/>
        </p:nvSpPr>
        <p:spPr bwMode="auto">
          <a:xfrm>
            <a:off x="358775" y="4359275"/>
            <a:ext cx="6591300" cy="4763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2917" name="Line 5"/>
          <p:cNvSpPr>
            <a:spLocks noChangeShapeType="1"/>
          </p:cNvSpPr>
          <p:nvPr/>
        </p:nvSpPr>
        <p:spPr bwMode="auto">
          <a:xfrm flipV="1">
            <a:off x="368300" y="6821488"/>
            <a:ext cx="6613525" cy="9525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2918" name="Text Box 6"/>
          <p:cNvSpPr txBox="1">
            <a:spLocks noChangeArrowheads="1"/>
          </p:cNvSpPr>
          <p:nvPr/>
        </p:nvSpPr>
        <p:spPr bwMode="auto">
          <a:xfrm>
            <a:off x="7031038" y="4175125"/>
            <a:ext cx="328612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de-DE" sz="1800">
                <a:solidFill>
                  <a:srgbClr val="000000"/>
                </a:solidFill>
                <a:cs typeface="Arial" panose="020B0604020202020204" pitchFamily="34" charset="0"/>
              </a:rPr>
              <a:t>...</a:t>
            </a:r>
          </a:p>
        </p:txBody>
      </p:sp>
      <p:sp>
        <p:nvSpPr>
          <p:cNvPr id="422919" name="AutoShape 7"/>
          <p:cNvSpPr>
            <a:spLocks/>
          </p:cNvSpPr>
          <p:nvPr/>
        </p:nvSpPr>
        <p:spPr bwMode="auto">
          <a:xfrm>
            <a:off x="179388" y="2613025"/>
            <a:ext cx="1584325" cy="744538"/>
          </a:xfrm>
          <a:prstGeom prst="rightArrow">
            <a:avLst>
              <a:gd name="adj1" fmla="val 50000"/>
              <a:gd name="adj2" fmla="val 53198"/>
            </a:avLst>
          </a:prstGeom>
          <a:solidFill>
            <a:srgbClr val="800000">
              <a:alpha val="50195"/>
            </a:srgbClr>
          </a:solidFill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45000" rIns="0" bIns="45000" anchor="ctr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de-DE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geostrophic</a:t>
            </a:r>
          </a:p>
          <a:p>
            <a:pPr algn="ctr" eaLnBrk="1" hangingPunct="1">
              <a:lnSpc>
                <a:spcPct val="7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de-DE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</a:p>
        </p:txBody>
      </p:sp>
      <p:sp>
        <p:nvSpPr>
          <p:cNvPr id="422920" name="Text Box 8"/>
          <p:cNvSpPr txBox="1">
            <a:spLocks noChangeArrowheads="1"/>
          </p:cNvSpPr>
          <p:nvPr/>
        </p:nvSpPr>
        <p:spPr bwMode="auto">
          <a:xfrm>
            <a:off x="4706938" y="4483100"/>
            <a:ext cx="64135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de-DE" sz="1600">
                <a:solidFill>
                  <a:srgbClr val="000000"/>
                </a:solidFill>
                <a:cs typeface="Arial" panose="020B0604020202020204" pitchFamily="34" charset="0"/>
              </a:rPr>
              <a:t>400 km</a:t>
            </a:r>
          </a:p>
        </p:txBody>
      </p:sp>
      <p:sp>
        <p:nvSpPr>
          <p:cNvPr id="422921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57338"/>
            <a:ext cx="8610600" cy="431800"/>
          </a:xfrm>
          <a:noFill/>
        </p:spPr>
        <p:txBody>
          <a:bodyPr/>
          <a:lstStyle/>
          <a:p>
            <a:r>
              <a:rPr lang="en-US" altLang="de-DE" sz="1600">
                <a:latin typeface="Arial" panose="020B0604020202020204" pitchFamily="34" charset="0"/>
              </a:rPr>
              <a:t>Simulation with observed ice cover (from Terra-Modis satellite)</a:t>
            </a:r>
          </a:p>
        </p:txBody>
      </p:sp>
      <p:grpSp>
        <p:nvGrpSpPr>
          <p:cNvPr id="424970" name="Group 10"/>
          <p:cNvGrpSpPr>
            <a:grpSpLocks/>
          </p:cNvGrpSpPr>
          <p:nvPr/>
        </p:nvGrpSpPr>
        <p:grpSpPr bwMode="auto">
          <a:xfrm>
            <a:off x="2700338" y="3541713"/>
            <a:ext cx="6305550" cy="2197100"/>
            <a:chOff x="33" y="998"/>
            <a:chExt cx="4642" cy="1928"/>
          </a:xfrm>
        </p:grpSpPr>
        <p:sp>
          <p:nvSpPr>
            <p:cNvPr id="422923" name="Text Box 11"/>
            <p:cNvSpPr txBox="1">
              <a:spLocks noChangeArrowheads="1"/>
            </p:cNvSpPr>
            <p:nvPr/>
          </p:nvSpPr>
          <p:spPr bwMode="auto">
            <a:xfrm>
              <a:off x="2936" y="1894"/>
              <a:ext cx="502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7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600">
                  <a:solidFill>
                    <a:srgbClr val="000000"/>
                  </a:solidFill>
                  <a:cs typeface="Arial" panose="020B0604020202020204" pitchFamily="34" charset="0"/>
                </a:rPr>
                <a:t>400 km</a:t>
              </a:r>
            </a:p>
          </p:txBody>
        </p:sp>
        <p:sp>
          <p:nvSpPr>
            <p:cNvPr id="422924" name="Rectangle 12"/>
            <p:cNvSpPr>
              <a:spLocks noChangeArrowheads="1"/>
            </p:cNvSpPr>
            <p:nvPr/>
          </p:nvSpPr>
          <p:spPr bwMode="auto">
            <a:xfrm>
              <a:off x="33" y="1035"/>
              <a:ext cx="4643" cy="18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de-DE">
                <a:latin typeface="Helvetica" panose="020B0604020202020204" pitchFamily="34" charset="0"/>
              </a:endParaRPr>
            </a:p>
          </p:txBody>
        </p:sp>
        <p:pic>
          <p:nvPicPr>
            <p:cNvPr id="422925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1157"/>
              <a:ext cx="4579" cy="1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22926" name="Text Box 14"/>
            <p:cNvSpPr txBox="1">
              <a:spLocks noChangeArrowheads="1"/>
            </p:cNvSpPr>
            <p:nvPr/>
          </p:nvSpPr>
          <p:spPr bwMode="auto">
            <a:xfrm>
              <a:off x="50" y="998"/>
              <a:ext cx="3955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7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satellite image Terra-Modis during a CAO on  23.4.2002 / Davis Strait</a:t>
              </a:r>
            </a:p>
          </p:txBody>
        </p:sp>
      </p:grpSp>
      <p:sp>
        <p:nvSpPr>
          <p:cNvPr id="422927" name="Rectangle 1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381875" y="6353175"/>
            <a:ext cx="1762125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de-DE">
              <a:latin typeface="Helvetica" panose="020B0604020202020204" pitchFamily="34" charset="0"/>
            </a:endParaRPr>
          </a:p>
        </p:txBody>
      </p:sp>
      <p:sp>
        <p:nvSpPr>
          <p:cNvPr id="422928" name="Rectangle 16"/>
          <p:cNvSpPr>
            <a:spLocks noChangeArrowheads="1"/>
          </p:cNvSpPr>
          <p:nvPr/>
        </p:nvSpPr>
        <p:spPr bwMode="auto">
          <a:xfrm>
            <a:off x="379413" y="628650"/>
            <a:ext cx="86121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de-DE" sz="2800">
                <a:latin typeface="Arial" panose="020B0604020202020204" pitchFamily="34" charset="0"/>
              </a:rPr>
              <a:t>Organized convection during cold air outbreaks</a:t>
            </a:r>
          </a:p>
        </p:txBody>
      </p:sp>
      <p:sp>
        <p:nvSpPr>
          <p:cNvPr id="422929" name="Text Box 17"/>
          <p:cNvSpPr txBox="1">
            <a:spLocks noChangeArrowheads="1"/>
          </p:cNvSpPr>
          <p:nvPr/>
        </p:nvSpPr>
        <p:spPr bwMode="auto">
          <a:xfrm>
            <a:off x="550863" y="6007100"/>
            <a:ext cx="6327775" cy="701675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0" bIns="46800">
            <a:spAutoFit/>
          </a:bodyPr>
          <a:lstStyle>
            <a:lvl1pPr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436688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616075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5463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7485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2050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9250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46450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03650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2000">
                <a:solidFill>
                  <a:schemeClr val="bg1"/>
                </a:solidFill>
                <a:latin typeface="Arial" panose="020B0604020202020204" pitchFamily="34" charset="0"/>
              </a:rPr>
              <a:t>Question:  	Is there any additional heat transport due to 	the organized convection (rolls)?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pr_heterogeneou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t="16667" r="49710" b="4301"/>
          <a:stretch>
            <a:fillRect/>
          </a:stretch>
        </p:blipFill>
        <p:spPr bwMode="auto">
          <a:xfrm>
            <a:off x="481013" y="1841500"/>
            <a:ext cx="4041775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963" name="Picture 3" descr="pr_shar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17938" r="48318" b="7187"/>
          <a:stretch>
            <a:fillRect/>
          </a:stretch>
        </p:blipFill>
        <p:spPr bwMode="auto">
          <a:xfrm>
            <a:off x="4711700" y="1825625"/>
            <a:ext cx="4130675" cy="37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964" name="Picture 4" descr="xy_albe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25705" r="9566" b="46764"/>
          <a:stretch>
            <a:fillRect/>
          </a:stretch>
        </p:blipFill>
        <p:spPr bwMode="auto">
          <a:xfrm>
            <a:off x="573088" y="5467350"/>
            <a:ext cx="4138612" cy="72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965" name="Picture 5" descr="xy_albed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48276" r="9566" b="15782"/>
          <a:stretch>
            <a:fillRect/>
          </a:stretch>
        </p:blipFill>
        <p:spPr bwMode="auto">
          <a:xfrm>
            <a:off x="4714875" y="5375275"/>
            <a:ext cx="4138613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4966" name="Line 6"/>
          <p:cNvSpPr>
            <a:spLocks noChangeShapeType="1"/>
          </p:cNvSpPr>
          <p:nvPr/>
        </p:nvSpPr>
        <p:spPr bwMode="auto">
          <a:xfrm>
            <a:off x="7096125" y="5576888"/>
            <a:ext cx="0" cy="2984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424967" name="Line 7"/>
          <p:cNvSpPr>
            <a:spLocks noChangeShapeType="1"/>
          </p:cNvSpPr>
          <p:nvPr/>
        </p:nvSpPr>
        <p:spPr bwMode="auto">
          <a:xfrm>
            <a:off x="2932113" y="5565775"/>
            <a:ext cx="0" cy="2984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424969" name="Text Box 9"/>
          <p:cNvSpPr txBox="1">
            <a:spLocks noChangeArrowheads="1"/>
          </p:cNvSpPr>
          <p:nvPr/>
        </p:nvSpPr>
        <p:spPr bwMode="auto">
          <a:xfrm>
            <a:off x="403225" y="1422400"/>
            <a:ext cx="2732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587A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182563" indent="-1825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2000">
                <a:latin typeface="Arial" panose="020B0604020202020204" pitchFamily="34" charset="0"/>
              </a:rPr>
              <a:t>Heat transport by rolls:</a:t>
            </a:r>
          </a:p>
        </p:txBody>
      </p:sp>
      <p:sp>
        <p:nvSpPr>
          <p:cNvPr id="424970" name="Text Box 10"/>
          <p:cNvSpPr txBox="1">
            <a:spLocks noChangeArrowheads="1"/>
          </p:cNvSpPr>
          <p:nvPr/>
        </p:nvSpPr>
        <p:spPr bwMode="auto">
          <a:xfrm>
            <a:off x="1725613" y="6223000"/>
            <a:ext cx="4760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587A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182563" indent="-1825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1600" b="1">
                <a:latin typeface="Arial" panose="020B0604020202020204" pitchFamily="34" charset="0"/>
              </a:rPr>
              <a:t>rolls do not change the total transport of heat</a:t>
            </a:r>
          </a:p>
        </p:txBody>
      </p:sp>
      <p:sp>
        <p:nvSpPr>
          <p:cNvPr id="424971" name="Text Box 11"/>
          <p:cNvSpPr txBox="1">
            <a:spLocks noChangeArrowheads="1"/>
          </p:cNvSpPr>
          <p:nvPr/>
        </p:nvSpPr>
        <p:spPr bwMode="auto">
          <a:xfrm>
            <a:off x="1928813" y="439420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587A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182563" indent="-1825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600" b="1">
                <a:solidFill>
                  <a:srgbClr val="003399"/>
                </a:solidFill>
                <a:latin typeface="Arial" panose="020B0604020202020204" pitchFamily="34" charset="0"/>
              </a:rPr>
              <a:t>roll transport</a:t>
            </a:r>
          </a:p>
        </p:txBody>
      </p:sp>
      <p:sp>
        <p:nvSpPr>
          <p:cNvPr id="424972" name="Line 12"/>
          <p:cNvSpPr>
            <a:spLocks noChangeShapeType="1"/>
          </p:cNvSpPr>
          <p:nvPr/>
        </p:nvSpPr>
        <p:spPr bwMode="auto">
          <a:xfrm flipH="1" flipV="1">
            <a:off x="2087563" y="4016375"/>
            <a:ext cx="468312" cy="395288"/>
          </a:xfrm>
          <a:prstGeom prst="line">
            <a:avLst/>
          </a:prstGeom>
          <a:noFill/>
          <a:ln w="25400">
            <a:solidFill>
              <a:srgbClr val="003399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424973" name="Text Box 13"/>
          <p:cNvSpPr txBox="1">
            <a:spLocks noChangeArrowheads="1"/>
          </p:cNvSpPr>
          <p:nvPr/>
        </p:nvSpPr>
        <p:spPr bwMode="auto">
          <a:xfrm>
            <a:off x="2324100" y="3011488"/>
            <a:ext cx="1560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587A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182563" indent="-1825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600" b="1">
                <a:latin typeface="Arial" panose="020B0604020202020204" pitchFamily="34" charset="0"/>
              </a:rPr>
              <a:t>total transport</a:t>
            </a:r>
          </a:p>
        </p:txBody>
      </p:sp>
      <p:sp>
        <p:nvSpPr>
          <p:cNvPr id="424974" name="Line 14"/>
          <p:cNvSpPr>
            <a:spLocks noChangeShapeType="1"/>
          </p:cNvSpPr>
          <p:nvPr/>
        </p:nvSpPr>
        <p:spPr bwMode="auto">
          <a:xfrm flipH="1">
            <a:off x="2817813" y="3333750"/>
            <a:ext cx="396875" cy="360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424975" name="Text Box 15"/>
          <p:cNvSpPr txBox="1">
            <a:spLocks noChangeArrowheads="1"/>
          </p:cNvSpPr>
          <p:nvPr/>
        </p:nvSpPr>
        <p:spPr bwMode="auto">
          <a:xfrm>
            <a:off x="2524125" y="5857875"/>
            <a:ext cx="984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587A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de-DE" altLang="de-DE" sz="1400" b="1">
                <a:solidFill>
                  <a:srgbClr val="FFFF00"/>
                </a:solidFill>
              </a:rPr>
              <a:t>y = 80 km</a:t>
            </a:r>
          </a:p>
        </p:txBody>
      </p:sp>
      <p:sp>
        <p:nvSpPr>
          <p:cNvPr id="424976" name="Text Box 10"/>
          <p:cNvSpPr txBox="1">
            <a:spLocks noChangeArrowheads="1"/>
          </p:cNvSpPr>
          <p:nvPr/>
        </p:nvSpPr>
        <p:spPr bwMode="auto">
          <a:xfrm>
            <a:off x="1711325" y="6548438"/>
            <a:ext cx="3843338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de-DE" sz="1300" b="1">
                <a:solidFill>
                  <a:srgbClr val="FFFF00"/>
                </a:solidFill>
                <a:latin typeface="Arial" panose="020B0604020202020204" pitchFamily="34" charset="0"/>
              </a:rPr>
              <a:t>Gryschka et al., 2014: J. Geophys. Res, 119.</a:t>
            </a:r>
          </a:p>
        </p:txBody>
      </p:sp>
      <p:sp>
        <p:nvSpPr>
          <p:cNvPr id="424977" name="Rectangle 17"/>
          <p:cNvSpPr>
            <a:spLocks noChangeArrowheads="1"/>
          </p:cNvSpPr>
          <p:nvPr/>
        </p:nvSpPr>
        <p:spPr bwMode="auto">
          <a:xfrm>
            <a:off x="379413" y="628650"/>
            <a:ext cx="86121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de-DE" sz="2800">
                <a:latin typeface="Arial" panose="020B0604020202020204" pitchFamily="34" charset="0"/>
              </a:rPr>
              <a:t>Organized convection during cold air outbreaks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6" grpId="0" animBg="1"/>
      <p:bldP spid="424970" grpId="0"/>
      <p:bldP spid="42497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71525" y="4076700"/>
            <a:ext cx="8372475" cy="27813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3375" indent="-333375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de-DE" sz="2400"/>
              <a:t>Motivation for a coupled ocean-atmosphere LES</a:t>
            </a:r>
          </a:p>
          <a:p>
            <a:pPr marL="733425" lvl="1" indent="-276225" defTabSz="449263">
              <a:spcAft>
                <a:spcPct val="4000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de-DE" sz="1800" b="1"/>
              <a:t>Convective structures in ocean and atmosphere might interact and effect the overall heat exchange between the interface. </a:t>
            </a:r>
            <a:endParaRPr lang="en-US" altLang="de-DE" sz="1800" b="1"/>
          </a:p>
          <a:p>
            <a:pPr marL="733425" lvl="1" indent="-276225" defTabSz="449263">
              <a:lnSpc>
                <a:spcPct val="80000"/>
              </a:lnSpc>
              <a:spcAft>
                <a:spcPct val="4000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de-DE" sz="1800" b="1"/>
              <a:t>However the turbulence is organized on largely different spatial and time scales in each media and influenced by complex physical processes at the interface.</a:t>
            </a:r>
          </a:p>
          <a:p>
            <a:pPr marL="733425" lvl="1" indent="-276225" defTabSz="449263">
              <a:lnSpc>
                <a:spcPct val="80000"/>
              </a:lnSpc>
              <a:spcAft>
                <a:spcPct val="4000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de-DE" sz="1800" b="1"/>
              <a:t>The technical development was motivated (payed) by Igor Esau (NERSC, Bergen), Yign Noh (Yonsei Univ., Seoul),</a:t>
            </a:r>
            <a:br>
              <a:rPr lang="en-GB" altLang="de-DE" sz="1800" b="1"/>
            </a:br>
            <a:r>
              <a:rPr lang="en-GB" altLang="de-DE" sz="1800" b="1"/>
              <a:t>and Jong-Hwan Yoon (RIAM, Kyushu Univ., Fukuoka)</a:t>
            </a:r>
          </a:p>
        </p:txBody>
      </p:sp>
      <p:pic>
        <p:nvPicPr>
          <p:cNvPr id="302088" name="Picture 8" descr="OceanClouds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86" r="19244" b="7956"/>
          <a:stretch>
            <a:fillRect/>
          </a:stretch>
        </p:blipFill>
        <p:spPr bwMode="auto">
          <a:xfrm>
            <a:off x="1588" y="692150"/>
            <a:ext cx="9142412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02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2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02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02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254000"/>
            <a:ext cx="5091112" cy="1143000"/>
          </a:xfrm>
        </p:spPr>
        <p:txBody>
          <a:bodyPr/>
          <a:lstStyle/>
          <a:p>
            <a:r>
              <a:rPr lang="de-DE" altLang="de-DE" sz="3200">
                <a:solidFill>
                  <a:schemeClr val="folHlink"/>
                </a:solidFill>
                <a:latin typeface="Arial" panose="020B0604020202020204" pitchFamily="34" charset="0"/>
              </a:rPr>
              <a:t>LES applications at IMUK</a:t>
            </a:r>
          </a:p>
        </p:txBody>
      </p:sp>
      <p:grpSp>
        <p:nvGrpSpPr>
          <p:cNvPr id="405507" name="Group 3"/>
          <p:cNvGrpSpPr>
            <a:grpSpLocks/>
          </p:cNvGrpSpPr>
          <p:nvPr/>
        </p:nvGrpSpPr>
        <p:grpSpPr bwMode="auto">
          <a:xfrm>
            <a:off x="17463" y="2738438"/>
            <a:ext cx="2119312" cy="2078037"/>
            <a:chOff x="3" y="992"/>
            <a:chExt cx="1496" cy="1602"/>
          </a:xfrm>
        </p:grpSpPr>
        <p:pic>
          <p:nvPicPr>
            <p:cNvPr id="405508" name="Picture 4" descr="dust_devil_staub_preview">
              <a:hlinkClick r:id="rId2" action="ppaction://program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12" t="21078" r="27170"/>
            <a:stretch>
              <a:fillRect/>
            </a:stretch>
          </p:blipFill>
          <p:spPr bwMode="auto">
            <a:xfrm>
              <a:off x="3" y="992"/>
              <a:ext cx="1496" cy="1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5509" name="Text Box 5"/>
            <p:cNvSpPr txBox="1">
              <a:spLocks noChangeArrowheads="1"/>
            </p:cNvSpPr>
            <p:nvPr/>
          </p:nvSpPr>
          <p:spPr bwMode="auto">
            <a:xfrm>
              <a:off x="31" y="1047"/>
              <a:ext cx="88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1">
                  <a:solidFill>
                    <a:srgbClr val="FFFF00"/>
                  </a:solidFill>
                </a:rPr>
                <a:t>dust devils</a:t>
              </a:r>
            </a:p>
          </p:txBody>
        </p:sp>
      </p:grpSp>
      <p:pic>
        <p:nvPicPr>
          <p:cNvPr id="430083" name="Picture 3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r="5762"/>
          <a:stretch>
            <a:fillRect/>
          </a:stretch>
        </p:blipFill>
        <p:spPr bwMode="auto">
          <a:xfrm>
            <a:off x="31750" y="1192213"/>
            <a:ext cx="4457700" cy="154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5350" r="57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5511" name="Text Box 7"/>
          <p:cNvSpPr txBox="1">
            <a:spLocks noChangeArrowheads="1"/>
          </p:cNvSpPr>
          <p:nvPr/>
        </p:nvSpPr>
        <p:spPr bwMode="auto">
          <a:xfrm>
            <a:off x="2630488" y="1282700"/>
            <a:ext cx="1630362" cy="336550"/>
          </a:xfrm>
          <a:prstGeom prst="rect">
            <a:avLst/>
          </a:prstGeom>
          <a:solidFill>
            <a:srgbClr val="969696">
              <a:alpha val="8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1">
                <a:solidFill>
                  <a:srgbClr val="FFFF00"/>
                </a:solidFill>
              </a:rPr>
              <a:t>roll convection</a:t>
            </a:r>
          </a:p>
        </p:txBody>
      </p:sp>
      <p:grpSp>
        <p:nvGrpSpPr>
          <p:cNvPr id="405512" name="Group 8"/>
          <p:cNvGrpSpPr>
            <a:grpSpLocks/>
          </p:cNvGrpSpPr>
          <p:nvPr/>
        </p:nvGrpSpPr>
        <p:grpSpPr bwMode="auto">
          <a:xfrm>
            <a:off x="2251075" y="2738438"/>
            <a:ext cx="4473575" cy="2098675"/>
            <a:chOff x="2946" y="1341"/>
            <a:chExt cx="2818" cy="1322"/>
          </a:xfrm>
        </p:grpSpPr>
        <p:grpSp>
          <p:nvGrpSpPr>
            <p:cNvPr id="405513" name="Group 9"/>
            <p:cNvGrpSpPr>
              <a:grpSpLocks/>
            </p:cNvGrpSpPr>
            <p:nvPr/>
          </p:nvGrpSpPr>
          <p:grpSpPr bwMode="auto">
            <a:xfrm>
              <a:off x="2946" y="1341"/>
              <a:ext cx="2818" cy="1322"/>
              <a:chOff x="2738" y="1813"/>
              <a:chExt cx="2818" cy="1322"/>
            </a:xfrm>
          </p:grpSpPr>
          <p:pic>
            <p:nvPicPr>
              <p:cNvPr id="405514" name="Picture 10">
                <a:hlinkClick r:id="rId6" action="ppaction://program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37" r="7780"/>
              <a:stretch>
                <a:fillRect/>
              </a:stretch>
            </p:blipFill>
            <p:spPr bwMode="auto">
              <a:xfrm>
                <a:off x="2738" y="1813"/>
                <a:ext cx="2818" cy="1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05515" name="Tree"/>
              <p:cNvSpPr>
                <a:spLocks noEditPoints="1" noChangeArrowheads="1"/>
              </p:cNvSpPr>
              <p:nvPr/>
            </p:nvSpPr>
            <p:spPr bwMode="auto">
              <a:xfrm>
                <a:off x="3792" y="2946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16" name="Tree"/>
              <p:cNvSpPr>
                <a:spLocks noEditPoints="1" noChangeArrowheads="1"/>
              </p:cNvSpPr>
              <p:nvPr/>
            </p:nvSpPr>
            <p:spPr bwMode="auto">
              <a:xfrm>
                <a:off x="3905" y="2921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17" name="Tree"/>
              <p:cNvSpPr>
                <a:spLocks noEditPoints="1" noChangeArrowheads="1"/>
              </p:cNvSpPr>
              <p:nvPr/>
            </p:nvSpPr>
            <p:spPr bwMode="auto">
              <a:xfrm>
                <a:off x="4022" y="2966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18" name="Tree"/>
              <p:cNvSpPr>
                <a:spLocks noEditPoints="1" noChangeArrowheads="1"/>
              </p:cNvSpPr>
              <p:nvPr/>
            </p:nvSpPr>
            <p:spPr bwMode="auto">
              <a:xfrm>
                <a:off x="4112" y="2933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19" name="Tree"/>
              <p:cNvSpPr>
                <a:spLocks noEditPoints="1" noChangeArrowheads="1"/>
              </p:cNvSpPr>
              <p:nvPr/>
            </p:nvSpPr>
            <p:spPr bwMode="auto">
              <a:xfrm>
                <a:off x="3992" y="2915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20" name="Tree"/>
              <p:cNvSpPr>
                <a:spLocks noEditPoints="1" noChangeArrowheads="1"/>
              </p:cNvSpPr>
              <p:nvPr/>
            </p:nvSpPr>
            <p:spPr bwMode="auto">
              <a:xfrm>
                <a:off x="4217" y="2918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21" name="Tree"/>
              <p:cNvSpPr>
                <a:spLocks noEditPoints="1" noChangeArrowheads="1"/>
              </p:cNvSpPr>
              <p:nvPr/>
            </p:nvSpPr>
            <p:spPr bwMode="auto">
              <a:xfrm>
                <a:off x="4304" y="2975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22" name="Tree"/>
              <p:cNvSpPr>
                <a:spLocks noEditPoints="1" noChangeArrowheads="1"/>
              </p:cNvSpPr>
              <p:nvPr/>
            </p:nvSpPr>
            <p:spPr bwMode="auto">
              <a:xfrm>
                <a:off x="4403" y="2933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23" name="Tree"/>
              <p:cNvSpPr>
                <a:spLocks noEditPoints="1" noChangeArrowheads="1"/>
              </p:cNvSpPr>
              <p:nvPr/>
            </p:nvSpPr>
            <p:spPr bwMode="auto">
              <a:xfrm>
                <a:off x="4502" y="2933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24" name="Tree"/>
              <p:cNvSpPr>
                <a:spLocks noEditPoints="1" noChangeArrowheads="1"/>
              </p:cNvSpPr>
              <p:nvPr/>
            </p:nvSpPr>
            <p:spPr bwMode="auto">
              <a:xfrm>
                <a:off x="4601" y="2925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25" name="Tree"/>
              <p:cNvSpPr>
                <a:spLocks noEditPoints="1" noChangeArrowheads="1"/>
              </p:cNvSpPr>
              <p:nvPr/>
            </p:nvSpPr>
            <p:spPr bwMode="auto">
              <a:xfrm>
                <a:off x="4700" y="2995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26" name="Tree"/>
              <p:cNvSpPr>
                <a:spLocks noEditPoints="1" noChangeArrowheads="1"/>
              </p:cNvSpPr>
              <p:nvPr/>
            </p:nvSpPr>
            <p:spPr bwMode="auto">
              <a:xfrm>
                <a:off x="4799" y="2945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27" name="Tree"/>
              <p:cNvSpPr>
                <a:spLocks noEditPoints="1" noChangeArrowheads="1"/>
              </p:cNvSpPr>
              <p:nvPr/>
            </p:nvSpPr>
            <p:spPr bwMode="auto">
              <a:xfrm>
                <a:off x="4946" y="2933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28" name="Tree"/>
              <p:cNvSpPr>
                <a:spLocks noEditPoints="1" noChangeArrowheads="1"/>
              </p:cNvSpPr>
              <p:nvPr/>
            </p:nvSpPr>
            <p:spPr bwMode="auto">
              <a:xfrm>
                <a:off x="5111" y="2982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29" name="Tree"/>
              <p:cNvSpPr>
                <a:spLocks noEditPoints="1" noChangeArrowheads="1"/>
              </p:cNvSpPr>
              <p:nvPr/>
            </p:nvSpPr>
            <p:spPr bwMode="auto">
              <a:xfrm>
                <a:off x="5210" y="2964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30" name="Tree"/>
              <p:cNvSpPr>
                <a:spLocks noEditPoints="1" noChangeArrowheads="1"/>
              </p:cNvSpPr>
              <p:nvPr/>
            </p:nvSpPr>
            <p:spPr bwMode="auto">
              <a:xfrm>
                <a:off x="5351" y="2946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531" name="Tree"/>
              <p:cNvSpPr>
                <a:spLocks noEditPoints="1" noChangeArrowheads="1"/>
              </p:cNvSpPr>
              <p:nvPr/>
            </p:nvSpPr>
            <p:spPr bwMode="auto">
              <a:xfrm>
                <a:off x="5457" y="2982"/>
                <a:ext cx="99" cy="99"/>
              </a:xfrm>
              <a:custGeom>
                <a:avLst/>
                <a:gdLst>
                  <a:gd name="G0" fmla="+- 0 0 0"/>
                  <a:gd name="G1" fmla="*/ 14400 1 3"/>
                  <a:gd name="G2" fmla="*/ 14400 2 3"/>
                  <a:gd name="G3" fmla="+- 14400 0 0"/>
                  <a:gd name="T0" fmla="*/ 10800 w 21600"/>
                  <a:gd name="T1" fmla="*/ 0 h 21600"/>
                  <a:gd name="T2" fmla="*/ 6171 w 21600"/>
                  <a:gd name="T3" fmla="*/ 4800 h 21600"/>
                  <a:gd name="T4" fmla="*/ 3086 w 21600"/>
                  <a:gd name="T5" fmla="*/ 9600 h 21600"/>
                  <a:gd name="T6" fmla="*/ 0 w 21600"/>
                  <a:gd name="T7" fmla="*/ 14400 h 21600"/>
                  <a:gd name="T8" fmla="*/ 15429 w 21600"/>
                  <a:gd name="T9" fmla="*/ 4800 h 21600"/>
                  <a:gd name="T10" fmla="*/ 18514 w 21600"/>
                  <a:gd name="T11" fmla="*/ 9600 h 21600"/>
                  <a:gd name="T12" fmla="*/ 21600 w 21600"/>
                  <a:gd name="T13" fmla="*/ 14400 h 21600"/>
                  <a:gd name="T14" fmla="*/ 17694720 60000 65536"/>
                  <a:gd name="T15" fmla="*/ 11796480 60000 65536"/>
                  <a:gd name="T16" fmla="*/ 11796480 60000 65536"/>
                  <a:gd name="T17" fmla="*/ 11796480 60000 65536"/>
                  <a:gd name="T18" fmla="*/ 0 60000 65536"/>
                  <a:gd name="T19" fmla="*/ 0 60000 65536"/>
                  <a:gd name="T20" fmla="*/ 0 60000 65536"/>
                  <a:gd name="T21" fmla="*/ 761 w 21600"/>
                  <a:gd name="T22" fmla="*/ 22454 h 21600"/>
                  <a:gd name="T23" fmla="*/ 21069 w 21600"/>
                  <a:gd name="T24" fmla="*/ 28282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>
                    <a:moveTo>
                      <a:pt x="0" y="14400"/>
                    </a:moveTo>
                    <a:lnTo>
                      <a:pt x="9257" y="14400"/>
                    </a:lnTo>
                    <a:lnTo>
                      <a:pt x="9257" y="21600"/>
                    </a:lnTo>
                    <a:lnTo>
                      <a:pt x="12343" y="21600"/>
                    </a:lnTo>
                    <a:lnTo>
                      <a:pt x="12343" y="14400"/>
                    </a:lnTo>
                    <a:lnTo>
                      <a:pt x="21600" y="14400"/>
                    </a:lnTo>
                    <a:lnTo>
                      <a:pt x="12343" y="9600"/>
                    </a:lnTo>
                    <a:lnTo>
                      <a:pt x="18514" y="9600"/>
                    </a:lnTo>
                    <a:lnTo>
                      <a:pt x="12343" y="4800"/>
                    </a:lnTo>
                    <a:lnTo>
                      <a:pt x="15429" y="4800"/>
                    </a:lnTo>
                    <a:lnTo>
                      <a:pt x="10800" y="0"/>
                    </a:lnTo>
                    <a:lnTo>
                      <a:pt x="6171" y="4800"/>
                    </a:lnTo>
                    <a:lnTo>
                      <a:pt x="9257" y="4800"/>
                    </a:lnTo>
                    <a:lnTo>
                      <a:pt x="3086" y="9600"/>
                    </a:lnTo>
                    <a:lnTo>
                      <a:pt x="9257" y="9600"/>
                    </a:lnTo>
                    <a:close/>
                  </a:path>
                </a:pathLst>
              </a:custGeom>
              <a:solidFill>
                <a:srgbClr val="008000">
                  <a:alpha val="1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05532" name="Text Box 28"/>
            <p:cNvSpPr txBox="1">
              <a:spLocks noChangeArrowheads="1"/>
            </p:cNvSpPr>
            <p:nvPr/>
          </p:nvSpPr>
          <p:spPr bwMode="auto">
            <a:xfrm>
              <a:off x="3017" y="1419"/>
              <a:ext cx="134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1">
                  <a:solidFill>
                    <a:srgbClr val="FFFF00"/>
                  </a:solidFill>
                </a:rPr>
                <a:t>canopy layer effects</a:t>
              </a:r>
            </a:p>
          </p:txBody>
        </p:sp>
      </p:grpSp>
      <p:grpSp>
        <p:nvGrpSpPr>
          <p:cNvPr id="405533" name="Group 29"/>
          <p:cNvGrpSpPr>
            <a:grpSpLocks/>
          </p:cNvGrpSpPr>
          <p:nvPr/>
        </p:nvGrpSpPr>
        <p:grpSpPr bwMode="auto">
          <a:xfrm>
            <a:off x="5172075" y="4876800"/>
            <a:ext cx="3067050" cy="1755775"/>
            <a:chOff x="3258" y="2832"/>
            <a:chExt cx="1932" cy="1106"/>
          </a:xfrm>
        </p:grpSpPr>
        <p:pic>
          <p:nvPicPr>
            <p:cNvPr id="405534" name="Grafik 6">
              <a:hlinkClick r:id="rId8" action="ppaction://program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" y="2832"/>
              <a:ext cx="1885" cy="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5535" name="Text Box 31"/>
            <p:cNvSpPr txBox="1">
              <a:spLocks noChangeArrowheads="1"/>
            </p:cNvSpPr>
            <p:nvPr/>
          </p:nvSpPr>
          <p:spPr bwMode="auto">
            <a:xfrm>
              <a:off x="3800" y="3721"/>
              <a:ext cx="139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1">
                  <a:solidFill>
                    <a:srgbClr val="FFFF00"/>
                  </a:solidFill>
                </a:rPr>
                <a:t>cloud droplet growth</a:t>
              </a:r>
            </a:p>
          </p:txBody>
        </p:sp>
      </p:grpSp>
      <p:grpSp>
        <p:nvGrpSpPr>
          <p:cNvPr id="405536" name="Group 32"/>
          <p:cNvGrpSpPr>
            <a:grpSpLocks/>
          </p:cNvGrpSpPr>
          <p:nvPr/>
        </p:nvGrpSpPr>
        <p:grpSpPr bwMode="auto">
          <a:xfrm>
            <a:off x="1536700" y="4883150"/>
            <a:ext cx="3186113" cy="1749425"/>
            <a:chOff x="968" y="2836"/>
            <a:chExt cx="2007" cy="1102"/>
          </a:xfrm>
        </p:grpSpPr>
        <p:pic>
          <p:nvPicPr>
            <p:cNvPr id="405537" name="Picture 33">
              <a:hlinkClick r:id="rId10" action="ppaction://program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" t="7617" r="25720" b="15778"/>
            <a:stretch>
              <a:fillRect/>
            </a:stretch>
          </p:blipFill>
          <p:spPr bwMode="auto">
            <a:xfrm>
              <a:off x="968" y="2836"/>
              <a:ext cx="2007" cy="1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5538" name="Text Box 34"/>
            <p:cNvSpPr txBox="1">
              <a:spLocks noChangeArrowheads="1"/>
            </p:cNvSpPr>
            <p:nvPr/>
          </p:nvSpPr>
          <p:spPr bwMode="auto">
            <a:xfrm>
              <a:off x="1031" y="3709"/>
              <a:ext cx="93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1600" b="1">
                  <a:solidFill>
                    <a:srgbClr val="FFFF00"/>
                  </a:solidFill>
                </a:rPr>
                <a:t>entrainment</a:t>
              </a:r>
            </a:p>
          </p:txBody>
        </p:sp>
      </p:grpSp>
      <p:grpSp>
        <p:nvGrpSpPr>
          <p:cNvPr id="405539" name="Group 35"/>
          <p:cNvGrpSpPr>
            <a:grpSpLocks/>
          </p:cNvGrpSpPr>
          <p:nvPr/>
        </p:nvGrpSpPr>
        <p:grpSpPr bwMode="auto">
          <a:xfrm>
            <a:off x="6827838" y="2736850"/>
            <a:ext cx="2290762" cy="2090738"/>
            <a:chOff x="4381" y="992"/>
            <a:chExt cx="1437" cy="1609"/>
          </a:xfrm>
        </p:grpSpPr>
        <p:pic>
          <p:nvPicPr>
            <p:cNvPr id="405540" name="Picture 36" descr="3d_v_r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6" r="24532"/>
            <a:stretch>
              <a:fillRect/>
            </a:stretch>
          </p:blipFill>
          <p:spPr bwMode="auto">
            <a:xfrm>
              <a:off x="4381" y="992"/>
              <a:ext cx="1437" cy="1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5541" name="Text Box 37"/>
            <p:cNvSpPr txBox="1">
              <a:spLocks noChangeArrowheads="1"/>
            </p:cNvSpPr>
            <p:nvPr/>
          </p:nvSpPr>
          <p:spPr bwMode="auto">
            <a:xfrm>
              <a:off x="4442" y="1060"/>
              <a:ext cx="1283" cy="259"/>
            </a:xfrm>
            <a:prstGeom prst="rect">
              <a:avLst/>
            </a:prstGeom>
            <a:solidFill>
              <a:srgbClr val="969696">
                <a:alpha val="64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1">
                  <a:solidFill>
                    <a:srgbClr val="FFFF00"/>
                  </a:solidFill>
                </a:rPr>
                <a:t>urban canopy layer</a:t>
              </a:r>
            </a:p>
          </p:txBody>
        </p:sp>
      </p:grpSp>
      <p:pic>
        <p:nvPicPr>
          <p:cNvPr id="405542" name="Picture 38" descr="Hannover">
            <a:hlinkClick r:id="rId13" action="ppaction://program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1" r="7761" b="31679"/>
          <a:stretch>
            <a:fillRect/>
          </a:stretch>
        </p:blipFill>
        <p:spPr bwMode="auto">
          <a:xfrm>
            <a:off x="4592638" y="1192213"/>
            <a:ext cx="4529137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5543" name="Text Box 39"/>
          <p:cNvSpPr txBox="1">
            <a:spLocks noChangeArrowheads="1"/>
          </p:cNvSpPr>
          <p:nvPr/>
        </p:nvSpPr>
        <p:spPr bwMode="auto">
          <a:xfrm>
            <a:off x="5942013" y="1309688"/>
            <a:ext cx="311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84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b="1">
                <a:solidFill>
                  <a:srgbClr val="FFFF00"/>
                </a:solidFill>
              </a:rPr>
              <a:t>turbulence effects on aircrafts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PALM equations (atmosphere)</a:t>
            </a:r>
          </a:p>
        </p:txBody>
      </p:sp>
      <p:graphicFrame>
        <p:nvGraphicFramePr>
          <p:cNvPr id="366595" name="Object 3"/>
          <p:cNvGraphicFramePr>
            <a:graphicFrameLocks noChangeAspect="1"/>
          </p:cNvGraphicFramePr>
          <p:nvPr/>
        </p:nvGraphicFramePr>
        <p:xfrm>
          <a:off x="166688" y="1557338"/>
          <a:ext cx="8707437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05" name="Formel" r:id="rId3" imgW="3746160" imgH="507960" progId="Equation.3">
                  <p:embed/>
                </p:oleObj>
              </mc:Choice>
              <mc:Fallback>
                <p:oleObj name="Formel" r:id="rId3" imgW="3746160" imgH="5079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1557338"/>
                        <a:ext cx="8707437" cy="1176337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6596" name="Object 4"/>
          <p:cNvGraphicFramePr>
            <a:graphicFrameLocks noChangeAspect="1"/>
          </p:cNvGraphicFramePr>
          <p:nvPr/>
        </p:nvGraphicFramePr>
        <p:xfrm>
          <a:off x="153988" y="2962275"/>
          <a:ext cx="6327775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06" name="Formel" r:id="rId5" imgW="2844720" imgH="482400" progId="Equation.3">
                  <p:embed/>
                </p:oleObj>
              </mc:Choice>
              <mc:Fallback>
                <p:oleObj name="Formel" r:id="rId5" imgW="2844720" imgH="482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2962275"/>
                        <a:ext cx="6327775" cy="1071563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6597" name="Object 5"/>
          <p:cNvGraphicFramePr>
            <a:graphicFrameLocks noChangeAspect="1"/>
          </p:cNvGraphicFramePr>
          <p:nvPr/>
        </p:nvGraphicFramePr>
        <p:xfrm>
          <a:off x="165100" y="4257675"/>
          <a:ext cx="454183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07" name="Formel" r:id="rId7" imgW="2006280" imgH="469800" progId="Equation.3">
                  <p:embed/>
                </p:oleObj>
              </mc:Choice>
              <mc:Fallback>
                <p:oleObj name="Formel" r:id="rId7" imgW="200628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4257675"/>
                        <a:ext cx="4541838" cy="1063625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6598" name="Object 6"/>
          <p:cNvGraphicFramePr>
            <a:graphicFrameLocks noChangeAspect="1"/>
          </p:cNvGraphicFramePr>
          <p:nvPr/>
        </p:nvGraphicFramePr>
        <p:xfrm>
          <a:off x="6756400" y="4038600"/>
          <a:ext cx="2095500" cy="123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08" name="Formel" r:id="rId9" imgW="1104840" imgH="685800" progId="Equation.3">
                  <p:embed/>
                </p:oleObj>
              </mc:Choice>
              <mc:Fallback>
                <p:oleObj name="Formel" r:id="rId9" imgW="1104840" imgH="685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6400" y="4038600"/>
                        <a:ext cx="2095500" cy="12366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6599" name="Object 7"/>
          <p:cNvGraphicFramePr>
            <a:graphicFrameLocks noChangeAspect="1"/>
          </p:cNvGraphicFramePr>
          <p:nvPr/>
        </p:nvGraphicFramePr>
        <p:xfrm>
          <a:off x="1219200" y="5516563"/>
          <a:ext cx="12192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09" name="Formel" r:id="rId11" imgW="520560" imgH="431640" progId="Equation.3">
                  <p:embed/>
                </p:oleObj>
              </mc:Choice>
              <mc:Fallback>
                <p:oleObj name="Formel" r:id="rId11" imgW="520560" imgH="431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516563"/>
                        <a:ext cx="12192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6600" name="Rectangle 8"/>
          <p:cNvSpPr>
            <a:spLocks noChangeArrowheads="1"/>
          </p:cNvSpPr>
          <p:nvPr/>
        </p:nvSpPr>
        <p:spPr bwMode="auto">
          <a:xfrm>
            <a:off x="3200400" y="5427663"/>
            <a:ext cx="2438400" cy="114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366601" name="Object 9"/>
          <p:cNvGraphicFramePr>
            <a:graphicFrameLocks noChangeAspect="1"/>
          </p:cNvGraphicFramePr>
          <p:nvPr/>
        </p:nvGraphicFramePr>
        <p:xfrm>
          <a:off x="3278188" y="5453063"/>
          <a:ext cx="2266950" cy="107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10" name="Formel" r:id="rId13" imgW="965160" imgH="457200" progId="Equation.3">
                  <p:embed/>
                </p:oleObj>
              </mc:Choice>
              <mc:Fallback>
                <p:oleObj name="Formel" r:id="rId13" imgW="965160" imgH="457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188" y="5453063"/>
                        <a:ext cx="2266950" cy="107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6602" name="Text Box 10"/>
          <p:cNvSpPr txBox="1">
            <a:spLocks noChangeArrowheads="1"/>
          </p:cNvSpPr>
          <p:nvPr/>
        </p:nvSpPr>
        <p:spPr bwMode="auto">
          <a:xfrm>
            <a:off x="168275" y="1312863"/>
            <a:ext cx="1141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latin typeface="Helvetica" panose="020B0604020202020204" pitchFamily="34" charset="0"/>
              </a:rPr>
              <a:t>momentum</a:t>
            </a:r>
          </a:p>
        </p:txBody>
      </p:sp>
      <p:sp>
        <p:nvSpPr>
          <p:cNvPr id="366603" name="Text Box 11"/>
          <p:cNvSpPr txBox="1">
            <a:spLocks noChangeArrowheads="1"/>
          </p:cNvSpPr>
          <p:nvPr/>
        </p:nvSpPr>
        <p:spPr bwMode="auto">
          <a:xfrm>
            <a:off x="168275" y="2714625"/>
            <a:ext cx="3028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latin typeface="Helvetica" panose="020B0604020202020204" pitchFamily="34" charset="0"/>
              </a:rPr>
              <a:t>liquid water potential temperature</a:t>
            </a:r>
          </a:p>
        </p:txBody>
      </p:sp>
      <p:sp>
        <p:nvSpPr>
          <p:cNvPr id="366604" name="Text Box 12"/>
          <p:cNvSpPr txBox="1">
            <a:spLocks noChangeArrowheads="1"/>
          </p:cNvSpPr>
          <p:nvPr/>
        </p:nvSpPr>
        <p:spPr bwMode="auto">
          <a:xfrm>
            <a:off x="168275" y="3998913"/>
            <a:ext cx="1630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latin typeface="Helvetica" panose="020B0604020202020204" pitchFamily="34" charset="0"/>
              </a:rPr>
              <a:t>specific humidity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PALM equations (ocean)</a:t>
            </a:r>
          </a:p>
        </p:txBody>
      </p:sp>
      <p:graphicFrame>
        <p:nvGraphicFramePr>
          <p:cNvPr id="391171" name="Object 3"/>
          <p:cNvGraphicFramePr>
            <a:graphicFrameLocks noChangeAspect="1"/>
          </p:cNvGraphicFramePr>
          <p:nvPr/>
        </p:nvGraphicFramePr>
        <p:xfrm>
          <a:off x="212725" y="1558925"/>
          <a:ext cx="8618538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82" name="Formel" r:id="rId3" imgW="3708360" imgH="482400" progId="Equation.3">
                  <p:embed/>
                </p:oleObj>
              </mc:Choice>
              <mc:Fallback>
                <p:oleObj name="Formel" r:id="rId3" imgW="3708360" imgH="482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1558925"/>
                        <a:ext cx="8618538" cy="1117600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1172" name="Object 4"/>
          <p:cNvGraphicFramePr>
            <a:graphicFrameLocks noChangeAspect="1"/>
          </p:cNvGraphicFramePr>
          <p:nvPr/>
        </p:nvGraphicFramePr>
        <p:xfrm>
          <a:off x="250825" y="2971800"/>
          <a:ext cx="2994025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83" name="Formel" r:id="rId5" imgW="1346040" imgH="469800" progId="Equation.3">
                  <p:embed/>
                </p:oleObj>
              </mc:Choice>
              <mc:Fallback>
                <p:oleObj name="Formel" r:id="rId5" imgW="134604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971800"/>
                        <a:ext cx="2994025" cy="1042988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1173" name="Object 5"/>
          <p:cNvGraphicFramePr>
            <a:graphicFrameLocks noChangeAspect="1"/>
          </p:cNvGraphicFramePr>
          <p:nvPr/>
        </p:nvGraphicFramePr>
        <p:xfrm>
          <a:off x="271463" y="4264025"/>
          <a:ext cx="3017837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84" name="Formel" r:id="rId7" imgW="1333440" imgH="469800" progId="Equation.3">
                  <p:embed/>
                </p:oleObj>
              </mc:Choice>
              <mc:Fallback>
                <p:oleObj name="Formel" r:id="rId7" imgW="133344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3" y="4264025"/>
                        <a:ext cx="3017837" cy="1063625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1175" name="Object 7"/>
          <p:cNvGraphicFramePr>
            <a:graphicFrameLocks noChangeAspect="1"/>
          </p:cNvGraphicFramePr>
          <p:nvPr/>
        </p:nvGraphicFramePr>
        <p:xfrm>
          <a:off x="1219200" y="5600700"/>
          <a:ext cx="12192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85" name="Formel" r:id="rId9" imgW="520560" imgH="431640" progId="Equation.3">
                  <p:embed/>
                </p:oleObj>
              </mc:Choice>
              <mc:Fallback>
                <p:oleObj name="Formel" r:id="rId9" imgW="520560" imgH="431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600700"/>
                        <a:ext cx="12192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1176" name="Rectangle 8"/>
          <p:cNvSpPr>
            <a:spLocks noChangeArrowheads="1"/>
          </p:cNvSpPr>
          <p:nvPr/>
        </p:nvSpPr>
        <p:spPr bwMode="auto">
          <a:xfrm>
            <a:off x="3200400" y="5489575"/>
            <a:ext cx="2438400" cy="114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391177" name="Object 9"/>
          <p:cNvGraphicFramePr>
            <a:graphicFrameLocks noChangeAspect="1"/>
          </p:cNvGraphicFramePr>
          <p:nvPr/>
        </p:nvGraphicFramePr>
        <p:xfrm>
          <a:off x="3278188" y="5537200"/>
          <a:ext cx="2266950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86" name="Formel" r:id="rId11" imgW="965160" imgH="457200" progId="Equation.3">
                  <p:embed/>
                </p:oleObj>
              </mc:Choice>
              <mc:Fallback>
                <p:oleObj name="Formel" r:id="rId11" imgW="965160" imgH="457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188" y="5537200"/>
                        <a:ext cx="2266950" cy="107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1178" name="Text Box 10"/>
          <p:cNvSpPr txBox="1">
            <a:spLocks noChangeArrowheads="1"/>
          </p:cNvSpPr>
          <p:nvPr/>
        </p:nvSpPr>
        <p:spPr bwMode="auto">
          <a:xfrm>
            <a:off x="4500563" y="3228975"/>
            <a:ext cx="437515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800">
                <a:latin typeface="Helvetica" panose="020B0604020202020204" pitchFamily="34" charset="0"/>
              </a:rPr>
              <a:t>Density </a:t>
            </a:r>
            <a:r>
              <a:rPr lang="en-US" altLang="de-DE" sz="1800">
                <a:latin typeface="Symbol" panose="05050102010706020507" pitchFamily="18" charset="2"/>
              </a:rPr>
              <a:t>r</a:t>
            </a:r>
            <a:r>
              <a:rPr lang="en-US" altLang="de-DE" sz="1800">
                <a:latin typeface="Helvetica" panose="020B0604020202020204" pitchFamily="34" charset="0"/>
              </a:rPr>
              <a:t> = </a:t>
            </a:r>
            <a:r>
              <a:rPr lang="en-US" altLang="de-DE" sz="1800">
                <a:latin typeface="Symbol" panose="05050102010706020507" pitchFamily="18" charset="2"/>
              </a:rPr>
              <a:t>r</a:t>
            </a:r>
            <a:r>
              <a:rPr lang="en-US" altLang="de-DE" sz="1800">
                <a:latin typeface="Helvetica" panose="020B0604020202020204" pitchFamily="34" charset="0"/>
              </a:rPr>
              <a:t>(S</a:t>
            </a:r>
            <a:r>
              <a:rPr lang="en-US" altLang="de-DE" sz="1800">
                <a:latin typeface="Symbol" panose="05050102010706020507" pitchFamily="18" charset="2"/>
              </a:rPr>
              <a:t>,q,</a:t>
            </a:r>
            <a:r>
              <a:rPr lang="en-US" altLang="de-DE" sz="1800">
                <a:latin typeface="Helvetica" panose="020B0604020202020204" pitchFamily="34" charset="0"/>
              </a:rPr>
              <a:t>p</a:t>
            </a:r>
            <a:r>
              <a:rPr lang="en-US" altLang="de-DE" sz="1800" baseline="-25000">
                <a:latin typeface="Helvetica" panose="020B0604020202020204" pitchFamily="34" charset="0"/>
              </a:rPr>
              <a:t>h</a:t>
            </a:r>
            <a:r>
              <a:rPr lang="en-US" altLang="de-DE" sz="1800">
                <a:latin typeface="Helvetica" panose="020B0604020202020204" pitchFamily="34" charset="0"/>
              </a:rPr>
              <a:t>) is calculated from the </a:t>
            </a:r>
            <a:r>
              <a:rPr lang="en-US" altLang="de-DE" sz="1800" i="1">
                <a:latin typeface="Helvetica" panose="020B0604020202020204" pitchFamily="34" charset="0"/>
              </a:rPr>
              <a:t>equation of state for seawater</a:t>
            </a:r>
            <a:r>
              <a:rPr lang="en-US" altLang="de-DE" sz="1800">
                <a:latin typeface="Helvetica" panose="020B0604020202020204" pitchFamily="34" charset="0"/>
              </a:rPr>
              <a:t> using the algorithm from Jackett et al. (2006)</a:t>
            </a:r>
          </a:p>
        </p:txBody>
      </p:sp>
      <p:sp>
        <p:nvSpPr>
          <p:cNvPr id="391179" name="Text Box 11"/>
          <p:cNvSpPr txBox="1">
            <a:spLocks noChangeArrowheads="1"/>
          </p:cNvSpPr>
          <p:nvPr/>
        </p:nvSpPr>
        <p:spPr bwMode="auto">
          <a:xfrm>
            <a:off x="168275" y="1312863"/>
            <a:ext cx="1141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latin typeface="Helvetica" panose="020B0604020202020204" pitchFamily="34" charset="0"/>
              </a:rPr>
              <a:t>momentum</a:t>
            </a:r>
          </a:p>
        </p:txBody>
      </p:sp>
      <p:sp>
        <p:nvSpPr>
          <p:cNvPr id="391180" name="Text Box 12"/>
          <p:cNvSpPr txBox="1">
            <a:spLocks noChangeArrowheads="1"/>
          </p:cNvSpPr>
          <p:nvPr/>
        </p:nvSpPr>
        <p:spPr bwMode="auto">
          <a:xfrm>
            <a:off x="190500" y="2714625"/>
            <a:ext cx="199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latin typeface="Helvetica" panose="020B0604020202020204" pitchFamily="34" charset="0"/>
              </a:rPr>
              <a:t>potential temperature</a:t>
            </a:r>
          </a:p>
        </p:txBody>
      </p:sp>
      <p:sp>
        <p:nvSpPr>
          <p:cNvPr id="391181" name="Text Box 13"/>
          <p:cNvSpPr txBox="1">
            <a:spLocks noChangeArrowheads="1"/>
          </p:cNvSpPr>
          <p:nvPr/>
        </p:nvSpPr>
        <p:spPr bwMode="auto">
          <a:xfrm>
            <a:off x="201613" y="3998913"/>
            <a:ext cx="793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latin typeface="Helvetica" panose="020B0604020202020204" pitchFamily="34" charset="0"/>
              </a:rPr>
              <a:t>salinity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7" name="Rectangle 7"/>
          <p:cNvSpPr>
            <a:spLocks noChangeArrowheads="1"/>
          </p:cNvSpPr>
          <p:nvPr/>
        </p:nvSpPr>
        <p:spPr bwMode="auto">
          <a:xfrm flipH="1" flipV="1">
            <a:off x="955675" y="5551488"/>
            <a:ext cx="287338" cy="3603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 flipH="1" flipV="1">
            <a:off x="2641600" y="2347913"/>
            <a:ext cx="287338" cy="3603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358411" name="Object 11"/>
          <p:cNvGraphicFramePr>
            <a:graphicFrameLocks noChangeAspect="1"/>
          </p:cNvGraphicFramePr>
          <p:nvPr/>
        </p:nvGraphicFramePr>
        <p:xfrm>
          <a:off x="947738" y="4868863"/>
          <a:ext cx="4657725" cy="175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1" name="Formel" r:id="rId3" imgW="2222280" imgH="838080" progId="Equation.3">
                  <p:embed/>
                </p:oleObj>
              </mc:Choice>
              <mc:Fallback>
                <p:oleObj name="Formel" r:id="rId3" imgW="2222280" imgH="8380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8" y="4868863"/>
                        <a:ext cx="4657725" cy="175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03" name="Rectangle 3"/>
          <p:cNvSpPr>
            <a:spLocks noChangeArrowheads="1"/>
          </p:cNvSpPr>
          <p:nvPr/>
        </p:nvSpPr>
        <p:spPr bwMode="auto">
          <a:xfrm flipH="1" flipV="1">
            <a:off x="987425" y="3341688"/>
            <a:ext cx="287338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404" name="Rectangle 4"/>
          <p:cNvSpPr>
            <a:spLocks noChangeArrowheads="1"/>
          </p:cNvSpPr>
          <p:nvPr/>
        </p:nvSpPr>
        <p:spPr bwMode="auto">
          <a:xfrm flipH="1" flipV="1">
            <a:off x="3160713" y="2349500"/>
            <a:ext cx="287337" cy="3603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405" name="Rectangle 5"/>
          <p:cNvSpPr>
            <a:spLocks noChangeArrowheads="1"/>
          </p:cNvSpPr>
          <p:nvPr/>
        </p:nvSpPr>
        <p:spPr bwMode="auto">
          <a:xfrm flipH="1" flipV="1">
            <a:off x="3997325" y="2349500"/>
            <a:ext cx="287338" cy="3603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41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PALM SGS-Model</a:t>
            </a:r>
          </a:p>
        </p:txBody>
      </p:sp>
      <p:sp>
        <p:nvSpPr>
          <p:cNvPr id="358414" name="Text Box 14"/>
          <p:cNvSpPr txBox="1">
            <a:spLocks noChangeArrowheads="1"/>
          </p:cNvSpPr>
          <p:nvPr/>
        </p:nvSpPr>
        <p:spPr bwMode="auto">
          <a:xfrm>
            <a:off x="755650" y="1484313"/>
            <a:ext cx="7702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2000">
                <a:latin typeface="Helvetica" panose="020B0604020202020204" pitchFamily="34" charset="0"/>
              </a:rPr>
              <a:t>SGS-parameterization after Deardorff:</a:t>
            </a:r>
            <a:endParaRPr lang="de-DE" altLang="de-DE" sz="1600">
              <a:latin typeface="Helvetica" panose="020B0604020202020204" pitchFamily="34" charset="0"/>
            </a:endParaRPr>
          </a:p>
        </p:txBody>
      </p:sp>
      <p:grpSp>
        <p:nvGrpSpPr>
          <p:cNvPr id="358419" name="Group 19"/>
          <p:cNvGrpSpPr>
            <a:grpSpLocks/>
          </p:cNvGrpSpPr>
          <p:nvPr/>
        </p:nvGrpSpPr>
        <p:grpSpPr bwMode="auto">
          <a:xfrm>
            <a:off x="6230938" y="4724400"/>
            <a:ext cx="2805112" cy="1025525"/>
            <a:chOff x="3814" y="3018"/>
            <a:chExt cx="1767" cy="646"/>
          </a:xfrm>
        </p:grpSpPr>
        <p:graphicFrame>
          <p:nvGraphicFramePr>
            <p:cNvPr id="358417" name="Object 17"/>
            <p:cNvGraphicFramePr>
              <a:graphicFrameLocks noChangeAspect="1"/>
            </p:cNvGraphicFramePr>
            <p:nvPr/>
          </p:nvGraphicFramePr>
          <p:xfrm>
            <a:off x="3814" y="3018"/>
            <a:ext cx="1016" cy="6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422" name="Formel" r:id="rId5" imgW="698400" imgH="444240" progId="Equation.3">
                    <p:embed/>
                  </p:oleObj>
                </mc:Choice>
                <mc:Fallback>
                  <p:oleObj name="Formel" r:id="rId5" imgW="698400" imgH="444240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4" y="3018"/>
                          <a:ext cx="1016" cy="6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418" name="Text Box 18"/>
            <p:cNvSpPr txBox="1">
              <a:spLocks noChangeArrowheads="1"/>
            </p:cNvSpPr>
            <p:nvPr/>
          </p:nvSpPr>
          <p:spPr bwMode="auto">
            <a:xfrm>
              <a:off x="4921" y="3262"/>
              <a:ext cx="6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800">
                  <a:latin typeface="Helvetica" panose="020B0604020202020204" pitchFamily="34" charset="0"/>
                </a:rPr>
                <a:t>in ocean</a:t>
              </a:r>
            </a:p>
          </p:txBody>
        </p:sp>
      </p:grpSp>
      <p:sp>
        <p:nvSpPr>
          <p:cNvPr id="358420" name="Line 20"/>
          <p:cNvSpPr>
            <a:spLocks noChangeShapeType="1"/>
          </p:cNvSpPr>
          <p:nvPr/>
        </p:nvSpPr>
        <p:spPr bwMode="auto">
          <a:xfrm flipH="1" flipV="1">
            <a:off x="5148263" y="4149725"/>
            <a:ext cx="1082675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358412" name="Object 12"/>
          <p:cNvGraphicFramePr>
            <a:graphicFrameLocks noChangeAspect="1"/>
          </p:cNvGraphicFramePr>
          <p:nvPr/>
        </p:nvGraphicFramePr>
        <p:xfrm>
          <a:off x="1404938" y="2203450"/>
          <a:ext cx="2087562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3" name="Formel" r:id="rId7" imgW="850680" imgH="253800" progId="Equation.3">
                  <p:embed/>
                </p:oleObj>
              </mc:Choice>
              <mc:Fallback>
                <p:oleObj name="Formel" r:id="rId7" imgW="850680" imgH="253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4938" y="2203450"/>
                        <a:ext cx="2087562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10" name="Object 10"/>
          <p:cNvGraphicFramePr>
            <a:graphicFrameLocks noChangeAspect="1"/>
          </p:cNvGraphicFramePr>
          <p:nvPr/>
        </p:nvGraphicFramePr>
        <p:xfrm>
          <a:off x="3995738" y="2133600"/>
          <a:ext cx="411638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4" name="Formel" r:id="rId9" imgW="1549080" imgH="266400" progId="Equation.3">
                  <p:embed/>
                </p:oleObj>
              </mc:Choice>
              <mc:Fallback>
                <p:oleObj name="Formel" r:id="rId9" imgW="1549080" imgH="2664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2133600"/>
                        <a:ext cx="4116387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09" name="Object 9"/>
          <p:cNvGraphicFramePr>
            <a:graphicFrameLocks noChangeAspect="1"/>
          </p:cNvGraphicFramePr>
          <p:nvPr/>
        </p:nvGraphicFramePr>
        <p:xfrm>
          <a:off x="742950" y="3124200"/>
          <a:ext cx="8062913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5" name="Formel" r:id="rId11" imgW="3492360" imgH="558720" progId="Equation.3">
                  <p:embed/>
                </p:oleObj>
              </mc:Choice>
              <mc:Fallback>
                <p:oleObj name="Formel" r:id="rId11" imgW="3492360" imgH="55872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" y="3124200"/>
                        <a:ext cx="8062913" cy="129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7" grpId="0" animBg="1"/>
      <p:bldP spid="358408" grpId="0" animBg="1"/>
      <p:bldP spid="358403" grpId="0" animBg="1"/>
      <p:bldP spid="358404" grpId="0" animBg="1"/>
      <p:bldP spid="358405" grpId="0" animBg="1"/>
      <p:bldP spid="3584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255" name="Group 39"/>
          <p:cNvGrpSpPr>
            <a:grpSpLocks/>
          </p:cNvGrpSpPr>
          <p:nvPr/>
        </p:nvGrpSpPr>
        <p:grpSpPr bwMode="auto">
          <a:xfrm>
            <a:off x="4184650" y="1925638"/>
            <a:ext cx="4564063" cy="1933575"/>
            <a:chOff x="2636" y="1213"/>
            <a:chExt cx="2875" cy="1218"/>
          </a:xfrm>
        </p:grpSpPr>
        <p:sp>
          <p:nvSpPr>
            <p:cNvPr id="393224" name="Freeform 8"/>
            <p:cNvSpPr>
              <a:spLocks/>
            </p:cNvSpPr>
            <p:nvPr/>
          </p:nvSpPr>
          <p:spPr bwMode="auto">
            <a:xfrm>
              <a:off x="2636" y="2387"/>
              <a:ext cx="2875" cy="44"/>
            </a:xfrm>
            <a:custGeom>
              <a:avLst/>
              <a:gdLst>
                <a:gd name="T0" fmla="*/ 0 w 2875"/>
                <a:gd name="T1" fmla="*/ 103 h 139"/>
                <a:gd name="T2" fmla="*/ 60 w 2875"/>
                <a:gd name="T3" fmla="*/ 37 h 139"/>
                <a:gd name="T4" fmla="*/ 119 w 2875"/>
                <a:gd name="T5" fmla="*/ 139 h 139"/>
                <a:gd name="T6" fmla="*/ 184 w 2875"/>
                <a:gd name="T7" fmla="*/ 37 h 139"/>
                <a:gd name="T8" fmla="*/ 243 w 2875"/>
                <a:gd name="T9" fmla="*/ 132 h 139"/>
                <a:gd name="T10" fmla="*/ 301 w 2875"/>
                <a:gd name="T11" fmla="*/ 37 h 139"/>
                <a:gd name="T12" fmla="*/ 359 w 2875"/>
                <a:gd name="T13" fmla="*/ 132 h 139"/>
                <a:gd name="T14" fmla="*/ 418 w 2875"/>
                <a:gd name="T15" fmla="*/ 30 h 139"/>
                <a:gd name="T16" fmla="*/ 476 w 2875"/>
                <a:gd name="T17" fmla="*/ 125 h 139"/>
                <a:gd name="T18" fmla="*/ 534 w 2875"/>
                <a:gd name="T19" fmla="*/ 30 h 139"/>
                <a:gd name="T20" fmla="*/ 578 w 2875"/>
                <a:gd name="T21" fmla="*/ 125 h 139"/>
                <a:gd name="T22" fmla="*/ 644 w 2875"/>
                <a:gd name="T23" fmla="*/ 30 h 139"/>
                <a:gd name="T24" fmla="*/ 695 w 2875"/>
                <a:gd name="T25" fmla="*/ 118 h 139"/>
                <a:gd name="T26" fmla="*/ 760 w 2875"/>
                <a:gd name="T27" fmla="*/ 30 h 139"/>
                <a:gd name="T28" fmla="*/ 804 w 2875"/>
                <a:gd name="T29" fmla="*/ 118 h 139"/>
                <a:gd name="T30" fmla="*/ 870 w 2875"/>
                <a:gd name="T31" fmla="*/ 23 h 139"/>
                <a:gd name="T32" fmla="*/ 928 w 2875"/>
                <a:gd name="T33" fmla="*/ 118 h 139"/>
                <a:gd name="T34" fmla="*/ 994 w 2875"/>
                <a:gd name="T35" fmla="*/ 23 h 139"/>
                <a:gd name="T36" fmla="*/ 1052 w 2875"/>
                <a:gd name="T37" fmla="*/ 110 h 139"/>
                <a:gd name="T38" fmla="*/ 1125 w 2875"/>
                <a:gd name="T39" fmla="*/ 23 h 139"/>
                <a:gd name="T40" fmla="*/ 1183 w 2875"/>
                <a:gd name="T41" fmla="*/ 96 h 139"/>
                <a:gd name="T42" fmla="*/ 1241 w 2875"/>
                <a:gd name="T43" fmla="*/ 16 h 139"/>
                <a:gd name="T44" fmla="*/ 1307 w 2875"/>
                <a:gd name="T45" fmla="*/ 103 h 139"/>
                <a:gd name="T46" fmla="*/ 1373 w 2875"/>
                <a:gd name="T47" fmla="*/ 16 h 139"/>
                <a:gd name="T48" fmla="*/ 1416 w 2875"/>
                <a:gd name="T49" fmla="*/ 96 h 139"/>
                <a:gd name="T50" fmla="*/ 1482 w 2875"/>
                <a:gd name="T51" fmla="*/ 8 h 139"/>
                <a:gd name="T52" fmla="*/ 1526 w 2875"/>
                <a:gd name="T53" fmla="*/ 88 h 139"/>
                <a:gd name="T54" fmla="*/ 1591 w 2875"/>
                <a:gd name="T55" fmla="*/ 8 h 139"/>
                <a:gd name="T56" fmla="*/ 1642 w 2875"/>
                <a:gd name="T57" fmla="*/ 103 h 139"/>
                <a:gd name="T58" fmla="*/ 1708 w 2875"/>
                <a:gd name="T59" fmla="*/ 16 h 139"/>
                <a:gd name="T60" fmla="*/ 1766 w 2875"/>
                <a:gd name="T61" fmla="*/ 110 h 139"/>
                <a:gd name="T62" fmla="*/ 1832 w 2875"/>
                <a:gd name="T63" fmla="*/ 8 h 139"/>
                <a:gd name="T64" fmla="*/ 1883 w 2875"/>
                <a:gd name="T65" fmla="*/ 118 h 139"/>
                <a:gd name="T66" fmla="*/ 1949 w 2875"/>
                <a:gd name="T67" fmla="*/ 8 h 139"/>
                <a:gd name="T68" fmla="*/ 2000 w 2875"/>
                <a:gd name="T69" fmla="*/ 103 h 139"/>
                <a:gd name="T70" fmla="*/ 2073 w 2875"/>
                <a:gd name="T71" fmla="*/ 8 h 139"/>
                <a:gd name="T72" fmla="*/ 2138 w 2875"/>
                <a:gd name="T73" fmla="*/ 110 h 139"/>
                <a:gd name="T74" fmla="*/ 2204 w 2875"/>
                <a:gd name="T75" fmla="*/ 8 h 139"/>
                <a:gd name="T76" fmla="*/ 2262 w 2875"/>
                <a:gd name="T77" fmla="*/ 110 h 139"/>
                <a:gd name="T78" fmla="*/ 2342 w 2875"/>
                <a:gd name="T79" fmla="*/ 1 h 139"/>
                <a:gd name="T80" fmla="*/ 2386 w 2875"/>
                <a:gd name="T81" fmla="*/ 103 h 139"/>
                <a:gd name="T82" fmla="*/ 2466 w 2875"/>
                <a:gd name="T83" fmla="*/ 8 h 139"/>
                <a:gd name="T84" fmla="*/ 2517 w 2875"/>
                <a:gd name="T85" fmla="*/ 110 h 139"/>
                <a:gd name="T86" fmla="*/ 2598 w 2875"/>
                <a:gd name="T87" fmla="*/ 16 h 139"/>
                <a:gd name="T88" fmla="*/ 2641 w 2875"/>
                <a:gd name="T89" fmla="*/ 110 h 139"/>
                <a:gd name="T90" fmla="*/ 2700 w 2875"/>
                <a:gd name="T91" fmla="*/ 23 h 139"/>
                <a:gd name="T92" fmla="*/ 2758 w 2875"/>
                <a:gd name="T93" fmla="*/ 96 h 139"/>
                <a:gd name="T94" fmla="*/ 2816 w 2875"/>
                <a:gd name="T95" fmla="*/ 8 h 139"/>
                <a:gd name="T96" fmla="*/ 2875 w 2875"/>
                <a:gd name="T97" fmla="*/ 10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75" h="139">
                  <a:moveTo>
                    <a:pt x="0" y="103"/>
                  </a:moveTo>
                  <a:cubicBezTo>
                    <a:pt x="20" y="67"/>
                    <a:pt x="40" y="31"/>
                    <a:pt x="60" y="37"/>
                  </a:cubicBezTo>
                  <a:cubicBezTo>
                    <a:pt x="80" y="43"/>
                    <a:pt x="98" y="139"/>
                    <a:pt x="119" y="139"/>
                  </a:cubicBezTo>
                  <a:cubicBezTo>
                    <a:pt x="140" y="139"/>
                    <a:pt x="163" y="38"/>
                    <a:pt x="184" y="37"/>
                  </a:cubicBezTo>
                  <a:cubicBezTo>
                    <a:pt x="205" y="36"/>
                    <a:pt x="224" y="132"/>
                    <a:pt x="243" y="132"/>
                  </a:cubicBezTo>
                  <a:cubicBezTo>
                    <a:pt x="262" y="132"/>
                    <a:pt x="282" y="37"/>
                    <a:pt x="301" y="37"/>
                  </a:cubicBezTo>
                  <a:cubicBezTo>
                    <a:pt x="320" y="37"/>
                    <a:pt x="340" y="133"/>
                    <a:pt x="359" y="132"/>
                  </a:cubicBezTo>
                  <a:cubicBezTo>
                    <a:pt x="378" y="131"/>
                    <a:pt x="399" y="31"/>
                    <a:pt x="418" y="30"/>
                  </a:cubicBezTo>
                  <a:cubicBezTo>
                    <a:pt x="437" y="29"/>
                    <a:pt x="457" y="125"/>
                    <a:pt x="476" y="125"/>
                  </a:cubicBezTo>
                  <a:cubicBezTo>
                    <a:pt x="495" y="125"/>
                    <a:pt x="517" y="30"/>
                    <a:pt x="534" y="30"/>
                  </a:cubicBezTo>
                  <a:cubicBezTo>
                    <a:pt x="551" y="30"/>
                    <a:pt x="560" y="125"/>
                    <a:pt x="578" y="125"/>
                  </a:cubicBezTo>
                  <a:cubicBezTo>
                    <a:pt x="596" y="125"/>
                    <a:pt x="625" y="31"/>
                    <a:pt x="644" y="30"/>
                  </a:cubicBezTo>
                  <a:cubicBezTo>
                    <a:pt x="663" y="29"/>
                    <a:pt x="676" y="118"/>
                    <a:pt x="695" y="118"/>
                  </a:cubicBezTo>
                  <a:cubicBezTo>
                    <a:pt x="714" y="118"/>
                    <a:pt x="742" y="30"/>
                    <a:pt x="760" y="30"/>
                  </a:cubicBezTo>
                  <a:cubicBezTo>
                    <a:pt x="778" y="30"/>
                    <a:pt x="786" y="119"/>
                    <a:pt x="804" y="118"/>
                  </a:cubicBezTo>
                  <a:cubicBezTo>
                    <a:pt x="822" y="117"/>
                    <a:pt x="849" y="23"/>
                    <a:pt x="870" y="23"/>
                  </a:cubicBezTo>
                  <a:cubicBezTo>
                    <a:pt x="891" y="23"/>
                    <a:pt x="907" y="118"/>
                    <a:pt x="928" y="118"/>
                  </a:cubicBezTo>
                  <a:cubicBezTo>
                    <a:pt x="949" y="118"/>
                    <a:pt x="973" y="24"/>
                    <a:pt x="994" y="23"/>
                  </a:cubicBezTo>
                  <a:cubicBezTo>
                    <a:pt x="1015" y="22"/>
                    <a:pt x="1030" y="110"/>
                    <a:pt x="1052" y="110"/>
                  </a:cubicBezTo>
                  <a:cubicBezTo>
                    <a:pt x="1074" y="110"/>
                    <a:pt x="1103" y="25"/>
                    <a:pt x="1125" y="23"/>
                  </a:cubicBezTo>
                  <a:cubicBezTo>
                    <a:pt x="1147" y="21"/>
                    <a:pt x="1164" y="97"/>
                    <a:pt x="1183" y="96"/>
                  </a:cubicBezTo>
                  <a:cubicBezTo>
                    <a:pt x="1202" y="95"/>
                    <a:pt x="1220" y="15"/>
                    <a:pt x="1241" y="16"/>
                  </a:cubicBezTo>
                  <a:cubicBezTo>
                    <a:pt x="1262" y="17"/>
                    <a:pt x="1285" y="103"/>
                    <a:pt x="1307" y="103"/>
                  </a:cubicBezTo>
                  <a:cubicBezTo>
                    <a:pt x="1329" y="103"/>
                    <a:pt x="1355" y="17"/>
                    <a:pt x="1373" y="16"/>
                  </a:cubicBezTo>
                  <a:cubicBezTo>
                    <a:pt x="1391" y="15"/>
                    <a:pt x="1398" y="97"/>
                    <a:pt x="1416" y="96"/>
                  </a:cubicBezTo>
                  <a:cubicBezTo>
                    <a:pt x="1434" y="95"/>
                    <a:pt x="1464" y="9"/>
                    <a:pt x="1482" y="8"/>
                  </a:cubicBezTo>
                  <a:cubicBezTo>
                    <a:pt x="1500" y="7"/>
                    <a:pt x="1508" y="88"/>
                    <a:pt x="1526" y="88"/>
                  </a:cubicBezTo>
                  <a:cubicBezTo>
                    <a:pt x="1544" y="88"/>
                    <a:pt x="1572" y="6"/>
                    <a:pt x="1591" y="8"/>
                  </a:cubicBezTo>
                  <a:cubicBezTo>
                    <a:pt x="1610" y="10"/>
                    <a:pt x="1623" y="102"/>
                    <a:pt x="1642" y="103"/>
                  </a:cubicBezTo>
                  <a:cubicBezTo>
                    <a:pt x="1661" y="104"/>
                    <a:pt x="1687" y="15"/>
                    <a:pt x="1708" y="16"/>
                  </a:cubicBezTo>
                  <a:cubicBezTo>
                    <a:pt x="1729" y="17"/>
                    <a:pt x="1745" y="111"/>
                    <a:pt x="1766" y="110"/>
                  </a:cubicBezTo>
                  <a:cubicBezTo>
                    <a:pt x="1787" y="109"/>
                    <a:pt x="1813" y="7"/>
                    <a:pt x="1832" y="8"/>
                  </a:cubicBezTo>
                  <a:cubicBezTo>
                    <a:pt x="1851" y="9"/>
                    <a:pt x="1864" y="118"/>
                    <a:pt x="1883" y="118"/>
                  </a:cubicBezTo>
                  <a:cubicBezTo>
                    <a:pt x="1902" y="118"/>
                    <a:pt x="1930" y="10"/>
                    <a:pt x="1949" y="8"/>
                  </a:cubicBezTo>
                  <a:cubicBezTo>
                    <a:pt x="1968" y="6"/>
                    <a:pt x="1979" y="103"/>
                    <a:pt x="2000" y="103"/>
                  </a:cubicBezTo>
                  <a:cubicBezTo>
                    <a:pt x="2021" y="103"/>
                    <a:pt x="2050" y="7"/>
                    <a:pt x="2073" y="8"/>
                  </a:cubicBezTo>
                  <a:cubicBezTo>
                    <a:pt x="2096" y="9"/>
                    <a:pt x="2116" y="110"/>
                    <a:pt x="2138" y="110"/>
                  </a:cubicBezTo>
                  <a:cubicBezTo>
                    <a:pt x="2160" y="110"/>
                    <a:pt x="2183" y="8"/>
                    <a:pt x="2204" y="8"/>
                  </a:cubicBezTo>
                  <a:cubicBezTo>
                    <a:pt x="2225" y="8"/>
                    <a:pt x="2239" y="111"/>
                    <a:pt x="2262" y="110"/>
                  </a:cubicBezTo>
                  <a:cubicBezTo>
                    <a:pt x="2285" y="109"/>
                    <a:pt x="2321" y="2"/>
                    <a:pt x="2342" y="1"/>
                  </a:cubicBezTo>
                  <a:cubicBezTo>
                    <a:pt x="2363" y="0"/>
                    <a:pt x="2365" y="102"/>
                    <a:pt x="2386" y="103"/>
                  </a:cubicBezTo>
                  <a:cubicBezTo>
                    <a:pt x="2407" y="104"/>
                    <a:pt x="2444" y="7"/>
                    <a:pt x="2466" y="8"/>
                  </a:cubicBezTo>
                  <a:cubicBezTo>
                    <a:pt x="2488" y="9"/>
                    <a:pt x="2495" y="109"/>
                    <a:pt x="2517" y="110"/>
                  </a:cubicBezTo>
                  <a:cubicBezTo>
                    <a:pt x="2539" y="111"/>
                    <a:pt x="2577" y="16"/>
                    <a:pt x="2598" y="16"/>
                  </a:cubicBezTo>
                  <a:cubicBezTo>
                    <a:pt x="2619" y="16"/>
                    <a:pt x="2624" y="109"/>
                    <a:pt x="2641" y="110"/>
                  </a:cubicBezTo>
                  <a:cubicBezTo>
                    <a:pt x="2658" y="111"/>
                    <a:pt x="2680" y="25"/>
                    <a:pt x="2700" y="23"/>
                  </a:cubicBezTo>
                  <a:cubicBezTo>
                    <a:pt x="2720" y="21"/>
                    <a:pt x="2739" y="98"/>
                    <a:pt x="2758" y="96"/>
                  </a:cubicBezTo>
                  <a:cubicBezTo>
                    <a:pt x="2777" y="94"/>
                    <a:pt x="2797" y="7"/>
                    <a:pt x="2816" y="8"/>
                  </a:cubicBezTo>
                  <a:cubicBezTo>
                    <a:pt x="2835" y="9"/>
                    <a:pt x="2855" y="56"/>
                    <a:pt x="2875" y="103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3225" name="Freeform 9"/>
            <p:cNvSpPr>
              <a:spLocks/>
            </p:cNvSpPr>
            <p:nvPr/>
          </p:nvSpPr>
          <p:spPr bwMode="auto">
            <a:xfrm>
              <a:off x="4150" y="1253"/>
              <a:ext cx="862" cy="1088"/>
            </a:xfrm>
            <a:custGeom>
              <a:avLst/>
              <a:gdLst>
                <a:gd name="T0" fmla="*/ 0 w 862"/>
                <a:gd name="T1" fmla="*/ 1088 h 1088"/>
                <a:gd name="T2" fmla="*/ 408 w 862"/>
                <a:gd name="T3" fmla="*/ 998 h 1088"/>
                <a:gd name="T4" fmla="*/ 680 w 862"/>
                <a:gd name="T5" fmla="*/ 771 h 1088"/>
                <a:gd name="T6" fmla="*/ 817 w 862"/>
                <a:gd name="T7" fmla="*/ 453 h 1088"/>
                <a:gd name="T8" fmla="*/ 862 w 862"/>
                <a:gd name="T9" fmla="*/ 0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2" h="1088">
                  <a:moveTo>
                    <a:pt x="0" y="1088"/>
                  </a:moveTo>
                  <a:cubicBezTo>
                    <a:pt x="147" y="1069"/>
                    <a:pt x="295" y="1051"/>
                    <a:pt x="408" y="998"/>
                  </a:cubicBezTo>
                  <a:cubicBezTo>
                    <a:pt x="521" y="945"/>
                    <a:pt x="612" y="862"/>
                    <a:pt x="680" y="771"/>
                  </a:cubicBezTo>
                  <a:cubicBezTo>
                    <a:pt x="748" y="680"/>
                    <a:pt x="787" y="581"/>
                    <a:pt x="817" y="453"/>
                  </a:cubicBezTo>
                  <a:cubicBezTo>
                    <a:pt x="847" y="325"/>
                    <a:pt x="855" y="75"/>
                    <a:pt x="862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3226" name="Freeform 10"/>
            <p:cNvSpPr>
              <a:spLocks/>
            </p:cNvSpPr>
            <p:nvPr/>
          </p:nvSpPr>
          <p:spPr bwMode="auto">
            <a:xfrm>
              <a:off x="2828" y="1213"/>
              <a:ext cx="732" cy="1136"/>
            </a:xfrm>
            <a:custGeom>
              <a:avLst/>
              <a:gdLst>
                <a:gd name="T0" fmla="*/ 732 w 732"/>
                <a:gd name="T1" fmla="*/ 1224 h 1232"/>
                <a:gd name="T2" fmla="*/ 233 w 732"/>
                <a:gd name="T3" fmla="*/ 1179 h 1232"/>
                <a:gd name="T4" fmla="*/ 52 w 732"/>
                <a:gd name="T5" fmla="*/ 907 h 1232"/>
                <a:gd name="T6" fmla="*/ 7 w 732"/>
                <a:gd name="T7" fmla="*/ 136 h 1232"/>
                <a:gd name="T8" fmla="*/ 7 w 732"/>
                <a:gd name="T9" fmla="*/ 90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2" h="1232">
                  <a:moveTo>
                    <a:pt x="732" y="1224"/>
                  </a:moveTo>
                  <a:cubicBezTo>
                    <a:pt x="539" y="1228"/>
                    <a:pt x="346" y="1232"/>
                    <a:pt x="233" y="1179"/>
                  </a:cubicBezTo>
                  <a:cubicBezTo>
                    <a:pt x="120" y="1126"/>
                    <a:pt x="90" y="1081"/>
                    <a:pt x="52" y="907"/>
                  </a:cubicBezTo>
                  <a:cubicBezTo>
                    <a:pt x="14" y="733"/>
                    <a:pt x="14" y="272"/>
                    <a:pt x="7" y="136"/>
                  </a:cubicBezTo>
                  <a:cubicBezTo>
                    <a:pt x="0" y="0"/>
                    <a:pt x="3" y="45"/>
                    <a:pt x="7" y="9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3227" name="Line 11"/>
            <p:cNvSpPr>
              <a:spLocks noChangeShapeType="1"/>
            </p:cNvSpPr>
            <p:nvPr/>
          </p:nvSpPr>
          <p:spPr bwMode="auto">
            <a:xfrm>
              <a:off x="2636" y="1525"/>
              <a:ext cx="28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0238"/>
            <a:ext cx="8610600" cy="1143000"/>
          </a:xfrm>
        </p:spPr>
        <p:txBody>
          <a:bodyPr/>
          <a:lstStyle/>
          <a:p>
            <a:r>
              <a:rPr lang="de-DE" altLang="de-DE" sz="3200"/>
              <a:t>Ocean-Atmosphere Coupling in PALM:</a:t>
            </a:r>
            <a:br>
              <a:rPr lang="de-DE" altLang="de-DE" sz="3200"/>
            </a:br>
            <a:r>
              <a:rPr lang="de-DE" altLang="de-DE" sz="3200"/>
              <a:t>General Method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73238"/>
            <a:ext cx="3619500" cy="465613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30000"/>
              </a:spcAft>
              <a:buFontTx/>
              <a:buNone/>
            </a:pPr>
            <a:endParaRPr lang="de-DE" altLang="de-DE" sz="1800"/>
          </a:p>
          <a:p>
            <a:pPr>
              <a:lnSpc>
                <a:spcPct val="90000"/>
              </a:lnSpc>
              <a:spcAft>
                <a:spcPct val="30000"/>
              </a:spcAft>
            </a:pPr>
            <a:r>
              <a:rPr lang="de-DE" altLang="de-DE" sz="1800">
                <a:solidFill>
                  <a:schemeClr val="accent2"/>
                </a:solidFill>
              </a:rPr>
              <a:t>atmosphere to ocean</a:t>
            </a:r>
            <a:r>
              <a:rPr lang="de-DE" altLang="de-DE" sz="1800"/>
              <a:t> coupling through Prandtl-Monin-Obukhov sublayer</a:t>
            </a:r>
            <a:br>
              <a:rPr lang="de-DE" altLang="de-DE" sz="1800"/>
            </a:br>
            <a:r>
              <a:rPr lang="de-DE" altLang="de-DE" sz="1800"/>
              <a:t>(constant flux layer)</a:t>
            </a:r>
          </a:p>
          <a:p>
            <a:pPr>
              <a:lnSpc>
                <a:spcPct val="90000"/>
              </a:lnSpc>
              <a:spcAft>
                <a:spcPct val="30000"/>
              </a:spcAft>
            </a:pPr>
            <a:r>
              <a:rPr lang="de-DE" altLang="de-DE" sz="1800">
                <a:solidFill>
                  <a:schemeClr val="accent2"/>
                </a:solidFill>
              </a:rPr>
              <a:t>ocean to atmosphere</a:t>
            </a:r>
            <a:r>
              <a:rPr lang="de-DE" altLang="de-DE" sz="1800"/>
              <a:t> coupling through flux conservation</a:t>
            </a:r>
          </a:p>
          <a:p>
            <a:pPr>
              <a:lnSpc>
                <a:spcPct val="90000"/>
              </a:lnSpc>
              <a:spcAft>
                <a:spcPct val="30000"/>
              </a:spcAft>
            </a:pPr>
            <a:r>
              <a:rPr lang="de-DE" altLang="de-DE" sz="1800"/>
              <a:t>variables implemented: momentum, heat, humidity/salinity</a:t>
            </a:r>
          </a:p>
          <a:p>
            <a:pPr>
              <a:lnSpc>
                <a:spcPct val="90000"/>
              </a:lnSpc>
              <a:spcAft>
                <a:spcPct val="30000"/>
              </a:spcAft>
            </a:pPr>
            <a:r>
              <a:rPr lang="de-DE" altLang="de-DE" sz="1800">
                <a:solidFill>
                  <a:srgbClr val="C60000"/>
                </a:solidFill>
              </a:rPr>
              <a:t>no precipitation effects</a:t>
            </a:r>
          </a:p>
          <a:p>
            <a:pPr>
              <a:lnSpc>
                <a:spcPct val="90000"/>
              </a:lnSpc>
              <a:spcAft>
                <a:spcPct val="30000"/>
              </a:spcAft>
            </a:pPr>
            <a:r>
              <a:rPr lang="de-DE" altLang="de-DE" sz="1800">
                <a:solidFill>
                  <a:srgbClr val="C60000"/>
                </a:solidFill>
              </a:rPr>
              <a:t>wave effects at the interface are not accounted for</a:t>
            </a:r>
            <a:br>
              <a:rPr lang="de-DE" altLang="de-DE" sz="1800">
                <a:solidFill>
                  <a:srgbClr val="C60000"/>
                </a:solidFill>
              </a:rPr>
            </a:br>
            <a:r>
              <a:rPr lang="de-DE" altLang="de-DE" sz="1800"/>
              <a:t>(z</a:t>
            </a:r>
            <a:r>
              <a:rPr lang="de-DE" altLang="de-DE" sz="1800" baseline="-25000"/>
              <a:t>0</a:t>
            </a:r>
            <a:r>
              <a:rPr lang="de-DE" altLang="de-DE" sz="1800"/>
              <a:t> ~ u</a:t>
            </a:r>
            <a:r>
              <a:rPr lang="de-DE" altLang="de-DE" sz="1800" baseline="-25000"/>
              <a:t>*</a:t>
            </a:r>
            <a:r>
              <a:rPr lang="de-DE" altLang="de-DE" sz="1800" baseline="30000"/>
              <a:t>2 </a:t>
            </a:r>
            <a:r>
              <a:rPr lang="de-DE" altLang="de-DE" sz="1800"/>
              <a:t> is implement)</a:t>
            </a:r>
          </a:p>
        </p:txBody>
      </p:sp>
      <p:grpSp>
        <p:nvGrpSpPr>
          <p:cNvPr id="393256" name="Group 40"/>
          <p:cNvGrpSpPr>
            <a:grpSpLocks/>
          </p:cNvGrpSpPr>
          <p:nvPr/>
        </p:nvGrpSpPr>
        <p:grpSpPr bwMode="auto">
          <a:xfrm>
            <a:off x="4284663" y="2019300"/>
            <a:ext cx="4325937" cy="1752600"/>
            <a:chOff x="2699" y="1272"/>
            <a:chExt cx="2725" cy="1104"/>
          </a:xfrm>
        </p:grpSpPr>
        <p:sp>
          <p:nvSpPr>
            <p:cNvPr id="393228" name="Oval 12"/>
            <p:cNvSpPr>
              <a:spLocks noChangeAspect="1" noChangeArrowheads="1"/>
            </p:cNvSpPr>
            <p:nvPr/>
          </p:nvSpPr>
          <p:spPr bwMode="auto">
            <a:xfrm>
              <a:off x="3519" y="2318"/>
              <a:ext cx="50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3229" name="Oval 13"/>
            <p:cNvSpPr>
              <a:spLocks noChangeAspect="1" noChangeArrowheads="1"/>
            </p:cNvSpPr>
            <p:nvPr/>
          </p:nvSpPr>
          <p:spPr bwMode="auto">
            <a:xfrm>
              <a:off x="4103" y="2313"/>
              <a:ext cx="50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3230" name="Oval 14"/>
            <p:cNvSpPr>
              <a:spLocks noChangeAspect="1" noChangeArrowheads="1"/>
            </p:cNvSpPr>
            <p:nvPr/>
          </p:nvSpPr>
          <p:spPr bwMode="auto">
            <a:xfrm>
              <a:off x="2817" y="1494"/>
              <a:ext cx="50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3231" name="Oval 15"/>
            <p:cNvSpPr>
              <a:spLocks noChangeAspect="1" noChangeArrowheads="1"/>
            </p:cNvSpPr>
            <p:nvPr/>
          </p:nvSpPr>
          <p:spPr bwMode="auto">
            <a:xfrm>
              <a:off x="4969" y="1494"/>
              <a:ext cx="50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3232" name="Text Box 16"/>
            <p:cNvSpPr txBox="1">
              <a:spLocks noChangeArrowheads="1"/>
            </p:cNvSpPr>
            <p:nvPr/>
          </p:nvSpPr>
          <p:spPr bwMode="auto">
            <a:xfrm>
              <a:off x="2808" y="1272"/>
              <a:ext cx="8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1800">
                  <a:latin typeface="Symbol" panose="05050102010706020507" pitchFamily="18" charset="2"/>
                </a:rPr>
                <a:t>q</a:t>
              </a:r>
              <a:r>
                <a:rPr lang="de-DE" altLang="de-DE" sz="1800">
                  <a:latin typeface="Helvetica" panose="020B0604020202020204" pitchFamily="34" charset="0"/>
                </a:rPr>
                <a:t>(z</a:t>
              </a:r>
              <a:r>
                <a:rPr lang="de-DE" altLang="de-DE" sz="1800" baseline="-25000">
                  <a:latin typeface="Helvetica" panose="020B0604020202020204" pitchFamily="34" charset="0"/>
                </a:rPr>
                <a:t>p</a:t>
              </a:r>
              <a:r>
                <a:rPr lang="de-DE" altLang="de-DE" sz="1800">
                  <a:latin typeface="Helvetica" panose="020B0604020202020204" pitchFamily="34" charset="0"/>
                </a:rPr>
                <a:t>), q(z</a:t>
              </a:r>
              <a:r>
                <a:rPr lang="de-DE" altLang="de-DE" sz="1800" baseline="-25000">
                  <a:latin typeface="Helvetica" panose="020B0604020202020204" pitchFamily="34" charset="0"/>
                </a:rPr>
                <a:t>p</a:t>
              </a:r>
              <a:r>
                <a:rPr lang="de-DE" altLang="de-DE" sz="1800">
                  <a:latin typeface="Helvetica" panose="020B0604020202020204" pitchFamily="34" charset="0"/>
                </a:rPr>
                <a:t>)</a:t>
              </a:r>
            </a:p>
          </p:txBody>
        </p:sp>
        <p:sp>
          <p:nvSpPr>
            <p:cNvPr id="393233" name="Text Box 17"/>
            <p:cNvSpPr txBox="1">
              <a:spLocks noChangeArrowheads="1"/>
            </p:cNvSpPr>
            <p:nvPr/>
          </p:nvSpPr>
          <p:spPr bwMode="auto">
            <a:xfrm>
              <a:off x="4993" y="1275"/>
              <a:ext cx="4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1800">
                  <a:latin typeface="Helvetica" panose="020B0604020202020204" pitchFamily="34" charset="0"/>
                </a:rPr>
                <a:t>u(z</a:t>
              </a:r>
              <a:r>
                <a:rPr lang="de-DE" altLang="de-DE" sz="1800" baseline="-25000">
                  <a:latin typeface="Helvetica" panose="020B0604020202020204" pitchFamily="34" charset="0"/>
                </a:rPr>
                <a:t>p</a:t>
              </a:r>
              <a:r>
                <a:rPr lang="de-DE" altLang="de-DE" sz="1800">
                  <a:latin typeface="Helvetica" panose="020B0604020202020204" pitchFamily="34" charset="0"/>
                </a:rPr>
                <a:t>)</a:t>
              </a:r>
            </a:p>
          </p:txBody>
        </p:sp>
        <p:sp>
          <p:nvSpPr>
            <p:cNvPr id="393235" name="Text Box 19"/>
            <p:cNvSpPr txBox="1">
              <a:spLocks noChangeArrowheads="1"/>
            </p:cNvSpPr>
            <p:nvPr/>
          </p:nvSpPr>
          <p:spPr bwMode="auto">
            <a:xfrm>
              <a:off x="4108" y="2110"/>
              <a:ext cx="6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1800">
                  <a:latin typeface="Helvetica" panose="020B0604020202020204" pitchFamily="34" charset="0"/>
                </a:rPr>
                <a:t>u(z</a:t>
              </a:r>
              <a:r>
                <a:rPr lang="de-DE" altLang="de-DE" sz="1800" baseline="-25000">
                  <a:latin typeface="Helvetica" panose="020B0604020202020204" pitchFamily="34" charset="0"/>
                </a:rPr>
                <a:t>0</a:t>
              </a:r>
              <a:r>
                <a:rPr lang="de-DE" altLang="de-DE" sz="1800">
                  <a:latin typeface="Helvetica" panose="020B0604020202020204" pitchFamily="34" charset="0"/>
                </a:rPr>
                <a:t>)=0</a:t>
              </a: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2699" y="2103"/>
              <a:ext cx="1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1800">
                  <a:latin typeface="Symbol" panose="05050102010706020507" pitchFamily="18" charset="2"/>
                </a:rPr>
                <a:t>q</a:t>
              </a:r>
              <a:r>
                <a:rPr lang="de-DE" altLang="de-DE" sz="1800">
                  <a:latin typeface="Helvetica" panose="020B0604020202020204" pitchFamily="34" charset="0"/>
                </a:rPr>
                <a:t>(z</a:t>
              </a:r>
              <a:r>
                <a:rPr lang="de-DE" altLang="de-DE" sz="1800" baseline="-25000">
                  <a:latin typeface="Helvetica" panose="020B0604020202020204" pitchFamily="34" charset="0"/>
                </a:rPr>
                <a:t>0</a:t>
              </a:r>
              <a:r>
                <a:rPr lang="de-DE" altLang="de-DE" sz="1800">
                  <a:latin typeface="Helvetica" panose="020B0604020202020204" pitchFamily="34" charset="0"/>
                </a:rPr>
                <a:t>), q(z</a:t>
              </a:r>
              <a:r>
                <a:rPr lang="de-DE" altLang="de-DE" sz="1800" baseline="-25000">
                  <a:latin typeface="Helvetica" panose="020B0604020202020204" pitchFamily="34" charset="0"/>
                </a:rPr>
                <a:t>0</a:t>
              </a:r>
              <a:r>
                <a:rPr lang="de-DE" altLang="de-DE" sz="1800">
                  <a:latin typeface="Helvetica" panose="020B0604020202020204" pitchFamily="34" charset="0"/>
                </a:rPr>
                <a:t>)=q</a:t>
              </a:r>
              <a:r>
                <a:rPr lang="de-DE" altLang="de-DE" sz="1800" baseline="-25000">
                  <a:latin typeface="Helvetica" panose="020B0604020202020204" pitchFamily="34" charset="0"/>
                </a:rPr>
                <a:t>s</a:t>
              </a:r>
            </a:p>
          </p:txBody>
        </p:sp>
      </p:grpSp>
      <p:grpSp>
        <p:nvGrpSpPr>
          <p:cNvPr id="393254" name="Group 38"/>
          <p:cNvGrpSpPr>
            <a:grpSpLocks/>
          </p:cNvGrpSpPr>
          <p:nvPr/>
        </p:nvGrpSpPr>
        <p:grpSpPr bwMode="auto">
          <a:xfrm>
            <a:off x="4621213" y="2779713"/>
            <a:ext cx="4054475" cy="377825"/>
            <a:chOff x="2911" y="1751"/>
            <a:chExt cx="2554" cy="238"/>
          </a:xfrm>
        </p:grpSpPr>
        <p:graphicFrame>
          <p:nvGraphicFramePr>
            <p:cNvPr id="393238" name="Object 22"/>
            <p:cNvGraphicFramePr>
              <a:graphicFrameLocks noChangeAspect="1"/>
            </p:cNvGraphicFramePr>
            <p:nvPr/>
          </p:nvGraphicFramePr>
          <p:xfrm>
            <a:off x="2911" y="1752"/>
            <a:ext cx="416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259" name="Formel" r:id="rId3" imgW="444240" imgH="215640" progId="Equation.3">
                    <p:embed/>
                  </p:oleObj>
                </mc:Choice>
                <mc:Fallback>
                  <p:oleObj name="Formel" r:id="rId3" imgW="444240" imgH="215640" progId="Equation.3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1" y="1752"/>
                          <a:ext cx="416" cy="2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3239" name="Object 23"/>
            <p:cNvGraphicFramePr>
              <a:graphicFrameLocks noChangeAspect="1"/>
            </p:cNvGraphicFramePr>
            <p:nvPr/>
          </p:nvGraphicFramePr>
          <p:xfrm>
            <a:off x="3996" y="1751"/>
            <a:ext cx="416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260" name="Formel" r:id="rId5" imgW="444240" imgH="253800" progId="Equation.3">
                    <p:embed/>
                  </p:oleObj>
                </mc:Choice>
                <mc:Fallback>
                  <p:oleObj name="Formel" r:id="rId5" imgW="444240" imgH="25380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6" y="1751"/>
                          <a:ext cx="416" cy="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3240" name="Object 24"/>
            <p:cNvGraphicFramePr>
              <a:graphicFrameLocks noChangeAspect="1"/>
            </p:cNvGraphicFramePr>
            <p:nvPr/>
          </p:nvGraphicFramePr>
          <p:xfrm>
            <a:off x="5049" y="1766"/>
            <a:ext cx="416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261" name="Formel" r:id="rId7" imgW="444240" imgH="215640" progId="Equation.3">
                    <p:embed/>
                  </p:oleObj>
                </mc:Choice>
                <mc:Fallback>
                  <p:oleObj name="Formel" r:id="rId7" imgW="444240" imgH="215640" progId="Equation.3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9" y="1766"/>
                          <a:ext cx="416" cy="2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3258" name="Group 42"/>
          <p:cNvGrpSpPr>
            <a:grpSpLocks/>
          </p:cNvGrpSpPr>
          <p:nvPr/>
        </p:nvGrpSpPr>
        <p:grpSpPr bwMode="auto">
          <a:xfrm>
            <a:off x="4629150" y="3152775"/>
            <a:ext cx="4165600" cy="1716088"/>
            <a:chOff x="2916" y="1986"/>
            <a:chExt cx="2624" cy="1081"/>
          </a:xfrm>
        </p:grpSpPr>
        <p:graphicFrame>
          <p:nvGraphicFramePr>
            <p:cNvPr id="393241" name="Object 25"/>
            <p:cNvGraphicFramePr>
              <a:graphicFrameLocks noChangeAspect="1"/>
            </p:cNvGraphicFramePr>
            <p:nvPr/>
          </p:nvGraphicFramePr>
          <p:xfrm>
            <a:off x="2916" y="2865"/>
            <a:ext cx="487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262" name="Formel" r:id="rId9" imgW="520560" imgH="215640" progId="Equation.3">
                    <p:embed/>
                  </p:oleObj>
                </mc:Choice>
                <mc:Fallback>
                  <p:oleObj name="Formel" r:id="rId9" imgW="520560" imgH="215640" progId="Equation.3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6" y="2865"/>
                          <a:ext cx="487" cy="2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3242" name="Object 26"/>
            <p:cNvGraphicFramePr>
              <a:graphicFrameLocks noChangeAspect="1"/>
            </p:cNvGraphicFramePr>
            <p:nvPr/>
          </p:nvGraphicFramePr>
          <p:xfrm>
            <a:off x="4003" y="2865"/>
            <a:ext cx="285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263" name="Formel" r:id="rId11" imgW="304560" imgH="215640" progId="Equation.3">
                    <p:embed/>
                  </p:oleObj>
                </mc:Choice>
                <mc:Fallback>
                  <p:oleObj name="Formel" r:id="rId11" imgW="304560" imgH="215640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3" y="2865"/>
                          <a:ext cx="285" cy="2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3243" name="Object 27"/>
            <p:cNvGraphicFramePr>
              <a:graphicFrameLocks noChangeAspect="1"/>
            </p:cNvGraphicFramePr>
            <p:nvPr/>
          </p:nvGraphicFramePr>
          <p:xfrm>
            <a:off x="5053" y="2865"/>
            <a:ext cx="487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264" name="Formel" r:id="rId13" imgW="520560" imgH="215640" progId="Equation.3">
                    <p:embed/>
                  </p:oleObj>
                </mc:Choice>
                <mc:Fallback>
                  <p:oleObj name="Formel" r:id="rId13" imgW="520560" imgH="215640" progId="Equation.3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53" y="2865"/>
                          <a:ext cx="487" cy="2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3245" name="Line 29"/>
            <p:cNvSpPr>
              <a:spLocks noChangeShapeType="1"/>
            </p:cNvSpPr>
            <p:nvPr/>
          </p:nvSpPr>
          <p:spPr bwMode="auto">
            <a:xfrm>
              <a:off x="3019" y="1997"/>
              <a:ext cx="0" cy="80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3246" name="Line 30"/>
            <p:cNvSpPr>
              <a:spLocks noChangeShapeType="1"/>
            </p:cNvSpPr>
            <p:nvPr/>
          </p:nvSpPr>
          <p:spPr bwMode="auto">
            <a:xfrm flipH="1">
              <a:off x="3141" y="1986"/>
              <a:ext cx="999" cy="81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3247" name="Line 31"/>
            <p:cNvSpPr>
              <a:spLocks noChangeShapeType="1"/>
            </p:cNvSpPr>
            <p:nvPr/>
          </p:nvSpPr>
          <p:spPr bwMode="auto">
            <a:xfrm>
              <a:off x="4150" y="2000"/>
              <a:ext cx="0" cy="80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3248" name="Line 32"/>
            <p:cNvSpPr>
              <a:spLocks noChangeShapeType="1"/>
            </p:cNvSpPr>
            <p:nvPr/>
          </p:nvSpPr>
          <p:spPr bwMode="auto">
            <a:xfrm>
              <a:off x="5204" y="2000"/>
              <a:ext cx="0" cy="80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93249" name="Text Box 33"/>
          <p:cNvSpPr txBox="1">
            <a:spLocks noChangeArrowheads="1"/>
          </p:cNvSpPr>
          <p:nvPr/>
        </p:nvSpPr>
        <p:spPr bwMode="auto">
          <a:xfrm rot="5400000">
            <a:off x="8241506" y="2932907"/>
            <a:ext cx="1427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1">
                <a:latin typeface="Helvetica" panose="020B0604020202020204" pitchFamily="34" charset="0"/>
              </a:rPr>
              <a:t>Prandtl-layer</a:t>
            </a:r>
          </a:p>
        </p:txBody>
      </p:sp>
      <p:grpSp>
        <p:nvGrpSpPr>
          <p:cNvPr id="393257" name="Group 41"/>
          <p:cNvGrpSpPr>
            <a:grpSpLocks/>
          </p:cNvGrpSpPr>
          <p:nvPr/>
        </p:nvGrpSpPr>
        <p:grpSpPr bwMode="auto">
          <a:xfrm>
            <a:off x="4554538" y="3681413"/>
            <a:ext cx="2062162" cy="622300"/>
            <a:chOff x="2869" y="2319"/>
            <a:chExt cx="1299" cy="392"/>
          </a:xfrm>
        </p:grpSpPr>
        <p:sp>
          <p:nvSpPr>
            <p:cNvPr id="393250" name="Text Box 34"/>
            <p:cNvSpPr txBox="1">
              <a:spLocks noChangeArrowheads="1"/>
            </p:cNvSpPr>
            <p:nvPr/>
          </p:nvSpPr>
          <p:spPr bwMode="auto">
            <a:xfrm>
              <a:off x="3421" y="2480"/>
              <a:ext cx="74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>
                  <a:latin typeface="Symbol" panose="05050102010706020507" pitchFamily="18" charset="2"/>
                </a:rPr>
                <a:t>q</a:t>
              </a:r>
              <a:r>
                <a:rPr lang="de-DE" altLang="de-DE" sz="1800">
                  <a:latin typeface="Helvetica" panose="020B0604020202020204" pitchFamily="34" charset="0"/>
                </a:rPr>
                <a:t>(top)</a:t>
              </a:r>
              <a:r>
                <a:rPr lang="de-DE" altLang="de-DE" sz="1800" baseline="-25000">
                  <a:latin typeface="Helvetica" panose="020B0604020202020204" pitchFamily="34" charset="0"/>
                </a:rPr>
                <a:t>ocean</a:t>
              </a:r>
            </a:p>
          </p:txBody>
        </p:sp>
        <p:sp>
          <p:nvSpPr>
            <p:cNvPr id="393251" name="Line 35"/>
            <p:cNvSpPr>
              <a:spLocks noChangeShapeType="1"/>
            </p:cNvSpPr>
            <p:nvPr/>
          </p:nvSpPr>
          <p:spPr bwMode="auto">
            <a:xfrm flipH="1" flipV="1">
              <a:off x="2869" y="2319"/>
              <a:ext cx="576" cy="2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9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9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9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9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9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9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9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39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4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630238"/>
            <a:ext cx="8610600" cy="1143000"/>
          </a:xfrm>
          <a:noFill/>
          <a:ln/>
        </p:spPr>
        <p:txBody>
          <a:bodyPr/>
          <a:lstStyle/>
          <a:p>
            <a:r>
              <a:rPr lang="de-DE" altLang="de-DE" sz="3200"/>
              <a:t>Ocean-Atmosphere Coupling:</a:t>
            </a:r>
            <a:br>
              <a:rPr lang="de-DE" altLang="de-DE" sz="3200"/>
            </a:br>
            <a:r>
              <a:rPr lang="de-DE" altLang="de-DE" sz="3200"/>
              <a:t>Flux Equations</a:t>
            </a:r>
          </a:p>
        </p:txBody>
      </p:sp>
      <p:graphicFrame>
        <p:nvGraphicFramePr>
          <p:cNvPr id="394245" name="Object 5"/>
          <p:cNvGraphicFramePr>
            <a:graphicFrameLocks noChangeAspect="1"/>
          </p:cNvGraphicFramePr>
          <p:nvPr/>
        </p:nvGraphicFramePr>
        <p:xfrm>
          <a:off x="2232025" y="2603500"/>
          <a:ext cx="3600450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51" name="Formel" r:id="rId3" imgW="2425680" imgH="507960" progId="Equation.3">
                  <p:embed/>
                </p:oleObj>
              </mc:Choice>
              <mc:Fallback>
                <p:oleObj name="Formel" r:id="rId3" imgW="2425680" imgH="5079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2025" y="2603500"/>
                        <a:ext cx="3600450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4246" name="Object 6"/>
          <p:cNvGraphicFramePr>
            <a:graphicFrameLocks noChangeAspect="1"/>
          </p:cNvGraphicFramePr>
          <p:nvPr/>
        </p:nvGraphicFramePr>
        <p:xfrm>
          <a:off x="2566988" y="4221163"/>
          <a:ext cx="22431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52" name="Formel" r:id="rId5" imgW="1498320" imgH="431640" progId="Equation.3">
                  <p:embed/>
                </p:oleObj>
              </mc:Choice>
              <mc:Fallback>
                <p:oleObj name="Formel" r:id="rId5" imgW="149832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8" y="4221163"/>
                        <a:ext cx="22431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4247" name="Object 7"/>
          <p:cNvGraphicFramePr>
            <a:graphicFrameLocks noChangeAspect="1"/>
          </p:cNvGraphicFramePr>
          <p:nvPr/>
        </p:nvGraphicFramePr>
        <p:xfrm>
          <a:off x="2239963" y="5445125"/>
          <a:ext cx="19399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53" name="Formel" r:id="rId7" imgW="1295280" imgH="431640" progId="Equation.3">
                  <p:embed/>
                </p:oleObj>
              </mc:Choice>
              <mc:Fallback>
                <p:oleObj name="Formel" r:id="rId7" imgW="1295280" imgH="431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963" y="5445125"/>
                        <a:ext cx="19399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4248" name="Text Box 8"/>
          <p:cNvSpPr txBox="1">
            <a:spLocks noChangeArrowheads="1"/>
          </p:cNvSpPr>
          <p:nvPr/>
        </p:nvSpPr>
        <p:spPr bwMode="auto">
          <a:xfrm>
            <a:off x="684213" y="2244725"/>
            <a:ext cx="7991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1600">
                <a:latin typeface="Helvetica" panose="020B0604020202020204" pitchFamily="34" charset="0"/>
              </a:rPr>
              <a:t>ocean heat flux depends on atmospheric sensible AND latent heat flux (evaporation) </a:t>
            </a:r>
          </a:p>
        </p:txBody>
      </p:sp>
      <p:sp>
        <p:nvSpPr>
          <p:cNvPr id="394249" name="Text Box 9"/>
          <p:cNvSpPr txBox="1">
            <a:spLocks noChangeArrowheads="1"/>
          </p:cNvSpPr>
          <p:nvPr/>
        </p:nvSpPr>
        <p:spPr bwMode="auto">
          <a:xfrm>
            <a:off x="684213" y="3846513"/>
            <a:ext cx="7689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1600">
                <a:latin typeface="Helvetica" panose="020B0604020202020204" pitchFamily="34" charset="0"/>
              </a:rPr>
              <a:t>increase of salinity due to evaporation by salinity flux (after Steinhorn, 1991: JPO)</a:t>
            </a:r>
          </a:p>
        </p:txBody>
      </p:sp>
      <p:sp>
        <p:nvSpPr>
          <p:cNvPr id="394250" name="Text Box 10"/>
          <p:cNvSpPr txBox="1">
            <a:spLocks noChangeArrowheads="1"/>
          </p:cNvSpPr>
          <p:nvPr/>
        </p:nvSpPr>
        <p:spPr bwMode="auto">
          <a:xfrm>
            <a:off x="684213" y="5097463"/>
            <a:ext cx="1374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1600">
                <a:latin typeface="Helvetica" panose="020B0604020202020204" pitchFamily="34" charset="0"/>
              </a:rPr>
              <a:t>momentum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9" grpId="0"/>
      <p:bldP spid="3942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063" y="2200275"/>
            <a:ext cx="4835525" cy="2906713"/>
          </a:xfrm>
        </p:spPr>
        <p:txBody>
          <a:bodyPr/>
          <a:lstStyle/>
          <a:p>
            <a:r>
              <a:rPr lang="de-DE" altLang="de-DE"/>
              <a:t>1-1, or n-m coupling can be used</a:t>
            </a:r>
          </a:p>
          <a:p>
            <a:r>
              <a:rPr lang="de-DE" altLang="de-DE"/>
              <a:t>boundary information is exchanged after given time intervals (120 s)</a:t>
            </a:r>
          </a:p>
          <a:p>
            <a:r>
              <a:rPr lang="de-DE" altLang="de-DE"/>
              <a:t>before the coupling, each model can run seperately in order to allow for development of quasi-steady turbulence (different spin-up times in atmosphere and ocean)</a:t>
            </a: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630238"/>
            <a:ext cx="8610600" cy="1143000"/>
          </a:xfrm>
          <a:noFill/>
          <a:ln/>
        </p:spPr>
        <p:txBody>
          <a:bodyPr/>
          <a:lstStyle/>
          <a:p>
            <a:r>
              <a:rPr lang="de-DE" altLang="de-DE" sz="3200"/>
              <a:t>Ocean-Atmosphere Coupling:</a:t>
            </a:r>
            <a:br>
              <a:rPr lang="de-DE" altLang="de-DE" sz="3200"/>
            </a:br>
            <a:r>
              <a:rPr lang="de-DE" altLang="de-DE" sz="3200"/>
              <a:t>Technical Realization (I)</a:t>
            </a:r>
          </a:p>
        </p:txBody>
      </p:sp>
      <p:pic>
        <p:nvPicPr>
          <p:cNvPr id="395269" name="Picture 5" descr="topolog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1690688"/>
            <a:ext cx="3686175" cy="36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5288" name="Group 24"/>
          <p:cNvGrpSpPr>
            <a:grpSpLocks/>
          </p:cNvGrpSpPr>
          <p:nvPr/>
        </p:nvGrpSpPr>
        <p:grpSpPr bwMode="auto">
          <a:xfrm>
            <a:off x="639763" y="5256213"/>
            <a:ext cx="2033587" cy="1141412"/>
            <a:chOff x="403" y="3311"/>
            <a:chExt cx="1281" cy="719"/>
          </a:xfrm>
        </p:grpSpPr>
        <p:sp>
          <p:nvSpPr>
            <p:cNvPr id="395276" name="Oval 12"/>
            <p:cNvSpPr>
              <a:spLocks noChangeAspect="1" noChangeArrowheads="1"/>
            </p:cNvSpPr>
            <p:nvPr/>
          </p:nvSpPr>
          <p:spPr bwMode="auto">
            <a:xfrm>
              <a:off x="1634" y="3540"/>
              <a:ext cx="50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5279" name="Oval 15"/>
            <p:cNvSpPr>
              <a:spLocks noChangeAspect="1" noChangeArrowheads="1"/>
            </p:cNvSpPr>
            <p:nvPr/>
          </p:nvSpPr>
          <p:spPr bwMode="auto">
            <a:xfrm>
              <a:off x="1634" y="3763"/>
              <a:ext cx="50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5280" name="Line 16"/>
            <p:cNvSpPr>
              <a:spLocks noChangeShapeType="1"/>
            </p:cNvSpPr>
            <p:nvPr/>
          </p:nvSpPr>
          <p:spPr bwMode="auto">
            <a:xfrm>
              <a:off x="1662" y="3339"/>
              <a:ext cx="0" cy="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5281" name="Line 17"/>
            <p:cNvSpPr>
              <a:spLocks noChangeShapeType="1"/>
            </p:cNvSpPr>
            <p:nvPr/>
          </p:nvSpPr>
          <p:spPr bwMode="auto">
            <a:xfrm>
              <a:off x="1111" y="3566"/>
              <a:ext cx="544" cy="0"/>
            </a:xfrm>
            <a:prstGeom prst="line">
              <a:avLst/>
            </a:prstGeom>
            <a:noFill/>
            <a:ln w="25400">
              <a:solidFill>
                <a:srgbClr val="99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5282" name="Oval 18"/>
            <p:cNvSpPr>
              <a:spLocks noChangeAspect="1" noChangeArrowheads="1"/>
            </p:cNvSpPr>
            <p:nvPr/>
          </p:nvSpPr>
          <p:spPr bwMode="auto">
            <a:xfrm>
              <a:off x="1097" y="3542"/>
              <a:ext cx="50" cy="58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5283" name="Line 19"/>
            <p:cNvSpPr>
              <a:spLocks noChangeShapeType="1"/>
            </p:cNvSpPr>
            <p:nvPr/>
          </p:nvSpPr>
          <p:spPr bwMode="auto">
            <a:xfrm>
              <a:off x="600" y="3790"/>
              <a:ext cx="1058" cy="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5284" name="Oval 20"/>
            <p:cNvSpPr>
              <a:spLocks noChangeAspect="1" noChangeArrowheads="1"/>
            </p:cNvSpPr>
            <p:nvPr/>
          </p:nvSpPr>
          <p:spPr bwMode="auto">
            <a:xfrm>
              <a:off x="567" y="3766"/>
              <a:ext cx="50" cy="58"/>
            </a:xfrm>
            <a:prstGeom prst="ellipse">
              <a:avLst/>
            </a:prstGeom>
            <a:solidFill>
              <a:srgbClr val="6600CC"/>
            </a:solidFill>
            <a:ln w="9525">
              <a:solidFill>
                <a:srgbClr val="66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5285" name="Text Box 21"/>
            <p:cNvSpPr txBox="1">
              <a:spLocks noChangeArrowheads="1"/>
            </p:cNvSpPr>
            <p:nvPr/>
          </p:nvSpPr>
          <p:spPr bwMode="auto">
            <a:xfrm>
              <a:off x="657" y="3810"/>
              <a:ext cx="91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>
                  <a:latin typeface="Helvetica" panose="020B0604020202020204" pitchFamily="34" charset="0"/>
                </a:rPr>
                <a:t>pre-run ocean</a:t>
              </a:r>
            </a:p>
          </p:txBody>
        </p:sp>
        <p:sp>
          <p:nvSpPr>
            <p:cNvPr id="395286" name="Text Box 22"/>
            <p:cNvSpPr txBox="1">
              <a:spLocks noChangeArrowheads="1"/>
            </p:cNvSpPr>
            <p:nvPr/>
          </p:nvSpPr>
          <p:spPr bwMode="auto">
            <a:xfrm>
              <a:off x="403" y="3311"/>
              <a:ext cx="124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>
                  <a:latin typeface="Helvetica" panose="020B0604020202020204" pitchFamily="34" charset="0"/>
                </a:rPr>
                <a:t>pre-run atmosphere</a:t>
              </a:r>
            </a:p>
          </p:txBody>
        </p:sp>
      </p:grpSp>
      <p:grpSp>
        <p:nvGrpSpPr>
          <p:cNvPr id="395289" name="Group 25"/>
          <p:cNvGrpSpPr>
            <a:grpSpLocks/>
          </p:cNvGrpSpPr>
          <p:nvPr/>
        </p:nvGrpSpPr>
        <p:grpSpPr bwMode="auto">
          <a:xfrm>
            <a:off x="2474913" y="5473700"/>
            <a:ext cx="5659437" cy="923925"/>
            <a:chOff x="1559" y="3448"/>
            <a:chExt cx="3565" cy="582"/>
          </a:xfrm>
        </p:grpSpPr>
        <p:sp>
          <p:nvSpPr>
            <p:cNvPr id="395272" name="Line 8"/>
            <p:cNvSpPr>
              <a:spLocks noChangeShapeType="1"/>
            </p:cNvSpPr>
            <p:nvPr/>
          </p:nvSpPr>
          <p:spPr bwMode="auto">
            <a:xfrm>
              <a:off x="1655" y="3566"/>
              <a:ext cx="25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5273" name="Line 9"/>
            <p:cNvSpPr>
              <a:spLocks noChangeShapeType="1"/>
            </p:cNvSpPr>
            <p:nvPr/>
          </p:nvSpPr>
          <p:spPr bwMode="auto">
            <a:xfrm>
              <a:off x="1655" y="3793"/>
              <a:ext cx="25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5274" name="Text Box 10"/>
            <p:cNvSpPr txBox="1">
              <a:spLocks noChangeArrowheads="1"/>
            </p:cNvSpPr>
            <p:nvPr/>
          </p:nvSpPr>
          <p:spPr bwMode="auto">
            <a:xfrm>
              <a:off x="4332" y="3448"/>
              <a:ext cx="7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>
                  <a:solidFill>
                    <a:srgbClr val="99CCFF"/>
                  </a:solidFill>
                  <a:latin typeface="Helvetica" panose="020B0604020202020204" pitchFamily="34" charset="0"/>
                </a:rPr>
                <a:t>atmosphere</a:t>
              </a:r>
            </a:p>
          </p:txBody>
        </p:sp>
        <p:sp>
          <p:nvSpPr>
            <p:cNvPr id="395275" name="Text Box 11"/>
            <p:cNvSpPr txBox="1">
              <a:spLocks noChangeArrowheads="1"/>
            </p:cNvSpPr>
            <p:nvPr/>
          </p:nvSpPr>
          <p:spPr bwMode="auto">
            <a:xfrm>
              <a:off x="4332" y="3658"/>
              <a:ext cx="4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>
                  <a:solidFill>
                    <a:srgbClr val="6600CC"/>
                  </a:solidFill>
                  <a:latin typeface="Helvetica" panose="020B0604020202020204" pitchFamily="34" charset="0"/>
                </a:rPr>
                <a:t>ocean</a:t>
              </a:r>
            </a:p>
          </p:txBody>
        </p:sp>
        <p:sp>
          <p:nvSpPr>
            <p:cNvPr id="395277" name="Text Box 13"/>
            <p:cNvSpPr txBox="1">
              <a:spLocks noChangeArrowheads="1"/>
            </p:cNvSpPr>
            <p:nvPr/>
          </p:nvSpPr>
          <p:spPr bwMode="auto">
            <a:xfrm>
              <a:off x="3923" y="3818"/>
              <a:ext cx="3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>
                  <a:latin typeface="Helvetica" panose="020B0604020202020204" pitchFamily="34" charset="0"/>
                </a:rPr>
                <a:t>time</a:t>
              </a:r>
            </a:p>
          </p:txBody>
        </p:sp>
        <p:sp>
          <p:nvSpPr>
            <p:cNvPr id="395278" name="Text Box 14"/>
            <p:cNvSpPr txBox="1">
              <a:spLocks noChangeArrowheads="1"/>
            </p:cNvSpPr>
            <p:nvPr/>
          </p:nvSpPr>
          <p:spPr bwMode="auto">
            <a:xfrm>
              <a:off x="1559" y="381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>
                  <a:latin typeface="Helvetica" panose="020B0604020202020204" pitchFamily="34" charset="0"/>
                </a:rPr>
                <a:t>0</a:t>
              </a:r>
            </a:p>
          </p:txBody>
        </p:sp>
        <p:sp>
          <p:nvSpPr>
            <p:cNvPr id="395287" name="Text Box 23"/>
            <p:cNvSpPr txBox="1">
              <a:spLocks noChangeArrowheads="1"/>
            </p:cNvSpPr>
            <p:nvPr/>
          </p:nvSpPr>
          <p:spPr bwMode="auto">
            <a:xfrm>
              <a:off x="2042" y="3567"/>
              <a:ext cx="7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>
                  <a:latin typeface="Helvetica" panose="020B0604020202020204" pitchFamily="34" charset="0"/>
                </a:rPr>
                <a:t>coupled run</a:t>
              </a:r>
            </a:p>
          </p:txBody>
        </p:sp>
      </p:grpSp>
      <p:grpSp>
        <p:nvGrpSpPr>
          <p:cNvPr id="395301" name="Group 37"/>
          <p:cNvGrpSpPr>
            <a:grpSpLocks/>
          </p:cNvGrpSpPr>
          <p:nvPr/>
        </p:nvGrpSpPr>
        <p:grpSpPr bwMode="auto">
          <a:xfrm>
            <a:off x="5667375" y="1844675"/>
            <a:ext cx="2138363" cy="2016125"/>
            <a:chOff x="3570" y="1162"/>
            <a:chExt cx="1347" cy="1270"/>
          </a:xfrm>
        </p:grpSpPr>
        <p:sp>
          <p:nvSpPr>
            <p:cNvPr id="395290" name="Text Box 26"/>
            <p:cNvSpPr txBox="1">
              <a:spLocks noChangeArrowheads="1"/>
            </p:cNvSpPr>
            <p:nvPr/>
          </p:nvSpPr>
          <p:spPr bwMode="auto">
            <a:xfrm>
              <a:off x="3570" y="1162"/>
              <a:ext cx="444" cy="86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r>
                <a:rPr lang="de-DE" altLang="de-DE"/>
                <a:t>  </a:t>
              </a:r>
              <a:r>
                <a:rPr lang="de-DE" altLang="de-DE">
                  <a:solidFill>
                    <a:srgbClr val="C60000"/>
                  </a:solidFill>
                </a:rPr>
                <a:t>1</a:t>
              </a:r>
            </a:p>
            <a:p>
              <a:pPr>
                <a:spcBef>
                  <a:spcPct val="50000"/>
                </a:spcBef>
              </a:pPr>
              <a:endParaRPr lang="de-DE" altLang="de-DE"/>
            </a:p>
            <a:p>
              <a:pPr>
                <a:spcBef>
                  <a:spcPct val="50000"/>
                </a:spcBef>
              </a:pPr>
              <a:endParaRPr lang="de-DE" altLang="de-DE"/>
            </a:p>
          </p:txBody>
        </p:sp>
        <p:sp>
          <p:nvSpPr>
            <p:cNvPr id="395291" name="Text Box 27"/>
            <p:cNvSpPr txBox="1">
              <a:spLocks noChangeArrowheads="1"/>
            </p:cNvSpPr>
            <p:nvPr/>
          </p:nvSpPr>
          <p:spPr bwMode="auto">
            <a:xfrm>
              <a:off x="4019" y="1167"/>
              <a:ext cx="444" cy="86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r>
                <a:rPr lang="de-DE" altLang="de-DE"/>
                <a:t>  </a:t>
              </a:r>
              <a:r>
                <a:rPr lang="de-DE" altLang="de-DE">
                  <a:solidFill>
                    <a:srgbClr val="C60000"/>
                  </a:solidFill>
                </a:rPr>
                <a:t>2</a:t>
              </a:r>
            </a:p>
            <a:p>
              <a:pPr>
                <a:spcBef>
                  <a:spcPct val="50000"/>
                </a:spcBef>
              </a:pPr>
              <a:endParaRPr lang="de-DE" altLang="de-DE"/>
            </a:p>
            <a:p>
              <a:pPr>
                <a:spcBef>
                  <a:spcPct val="50000"/>
                </a:spcBef>
              </a:pPr>
              <a:endParaRPr lang="de-DE" altLang="de-DE"/>
            </a:p>
          </p:txBody>
        </p:sp>
        <p:sp>
          <p:nvSpPr>
            <p:cNvPr id="395292" name="Text Box 28"/>
            <p:cNvSpPr txBox="1">
              <a:spLocks noChangeArrowheads="1"/>
            </p:cNvSpPr>
            <p:nvPr/>
          </p:nvSpPr>
          <p:spPr bwMode="auto">
            <a:xfrm>
              <a:off x="4473" y="1162"/>
              <a:ext cx="444" cy="86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r>
                <a:rPr lang="de-DE" altLang="de-DE"/>
                <a:t>  </a:t>
              </a:r>
              <a:r>
                <a:rPr lang="de-DE" altLang="de-DE">
                  <a:solidFill>
                    <a:srgbClr val="C60000"/>
                  </a:solidFill>
                </a:rPr>
                <a:t>3</a:t>
              </a:r>
            </a:p>
            <a:p>
              <a:pPr>
                <a:spcBef>
                  <a:spcPct val="50000"/>
                </a:spcBef>
              </a:pPr>
              <a:endParaRPr lang="de-DE" altLang="de-DE"/>
            </a:p>
            <a:p>
              <a:pPr>
                <a:spcBef>
                  <a:spcPct val="50000"/>
                </a:spcBef>
              </a:pPr>
              <a:endParaRPr lang="de-DE" altLang="de-DE"/>
            </a:p>
          </p:txBody>
        </p:sp>
        <p:sp>
          <p:nvSpPr>
            <p:cNvPr id="395293" name="Line 29"/>
            <p:cNvSpPr>
              <a:spLocks noChangeShapeType="1"/>
            </p:cNvSpPr>
            <p:nvPr/>
          </p:nvSpPr>
          <p:spPr bwMode="auto">
            <a:xfrm>
              <a:off x="3720" y="2029"/>
              <a:ext cx="0" cy="403"/>
            </a:xfrm>
            <a:prstGeom prst="line">
              <a:avLst/>
            </a:prstGeom>
            <a:noFill/>
            <a:ln w="50800">
              <a:solidFill>
                <a:srgbClr val="C6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5294" name="Line 30"/>
            <p:cNvSpPr>
              <a:spLocks noChangeShapeType="1"/>
            </p:cNvSpPr>
            <p:nvPr/>
          </p:nvSpPr>
          <p:spPr bwMode="auto">
            <a:xfrm>
              <a:off x="3856" y="2024"/>
              <a:ext cx="67" cy="403"/>
            </a:xfrm>
            <a:prstGeom prst="line">
              <a:avLst/>
            </a:prstGeom>
            <a:noFill/>
            <a:ln w="50800">
              <a:solidFill>
                <a:srgbClr val="C6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5295" name="Line 31"/>
            <p:cNvSpPr>
              <a:spLocks noChangeShapeType="1"/>
            </p:cNvSpPr>
            <p:nvPr/>
          </p:nvSpPr>
          <p:spPr bwMode="auto">
            <a:xfrm flipH="1">
              <a:off x="4099" y="2016"/>
              <a:ext cx="96" cy="403"/>
            </a:xfrm>
            <a:prstGeom prst="line">
              <a:avLst/>
            </a:prstGeom>
            <a:noFill/>
            <a:ln w="50800">
              <a:solidFill>
                <a:srgbClr val="C6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5296" name="Line 32"/>
            <p:cNvSpPr>
              <a:spLocks noChangeShapeType="1"/>
            </p:cNvSpPr>
            <p:nvPr/>
          </p:nvSpPr>
          <p:spPr bwMode="auto">
            <a:xfrm>
              <a:off x="4332" y="2024"/>
              <a:ext cx="0" cy="403"/>
            </a:xfrm>
            <a:prstGeom prst="line">
              <a:avLst/>
            </a:prstGeom>
            <a:noFill/>
            <a:ln w="50800">
              <a:solidFill>
                <a:srgbClr val="C6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5298" name="Line 34"/>
            <p:cNvSpPr>
              <a:spLocks noChangeShapeType="1"/>
            </p:cNvSpPr>
            <p:nvPr/>
          </p:nvSpPr>
          <p:spPr bwMode="auto">
            <a:xfrm flipH="1">
              <a:off x="4422" y="2016"/>
              <a:ext cx="105" cy="411"/>
            </a:xfrm>
            <a:prstGeom prst="line">
              <a:avLst/>
            </a:prstGeom>
            <a:noFill/>
            <a:ln w="50800">
              <a:solidFill>
                <a:srgbClr val="C6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5299" name="Line 35"/>
            <p:cNvSpPr>
              <a:spLocks noChangeShapeType="1"/>
            </p:cNvSpPr>
            <p:nvPr/>
          </p:nvSpPr>
          <p:spPr bwMode="auto">
            <a:xfrm>
              <a:off x="4649" y="2024"/>
              <a:ext cx="0" cy="403"/>
            </a:xfrm>
            <a:prstGeom prst="line">
              <a:avLst/>
            </a:prstGeom>
            <a:noFill/>
            <a:ln w="50800">
              <a:solidFill>
                <a:srgbClr val="C6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5300" name="Line 36"/>
            <p:cNvSpPr>
              <a:spLocks noChangeShapeType="1"/>
            </p:cNvSpPr>
            <p:nvPr/>
          </p:nvSpPr>
          <p:spPr bwMode="auto">
            <a:xfrm>
              <a:off x="4785" y="2024"/>
              <a:ext cx="116" cy="403"/>
            </a:xfrm>
            <a:prstGeom prst="line">
              <a:avLst/>
            </a:prstGeom>
            <a:noFill/>
            <a:ln w="50800">
              <a:solidFill>
                <a:srgbClr val="C6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9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9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630238"/>
            <a:ext cx="8610600" cy="1143000"/>
          </a:xfrm>
          <a:noFill/>
          <a:ln/>
        </p:spPr>
        <p:txBody>
          <a:bodyPr/>
          <a:lstStyle/>
          <a:p>
            <a:r>
              <a:rPr lang="de-DE" altLang="de-DE" sz="3200"/>
              <a:t>Ocean-Atmosphere Coupling:</a:t>
            </a:r>
            <a:br>
              <a:rPr lang="de-DE" altLang="de-DE" sz="3200"/>
            </a:br>
            <a:r>
              <a:rPr lang="de-DE" altLang="de-DE" sz="3200"/>
              <a:t>Technical Realization (II)</a:t>
            </a:r>
          </a:p>
        </p:txBody>
      </p:sp>
      <p:sp>
        <p:nvSpPr>
          <p:cNvPr id="397317" name="Rectangle 5"/>
          <p:cNvSpPr>
            <a:spLocks noChangeArrowheads="1"/>
          </p:cNvSpPr>
          <p:nvPr/>
        </p:nvSpPr>
        <p:spPr bwMode="auto">
          <a:xfrm>
            <a:off x="611188" y="1944688"/>
            <a:ext cx="8532812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de-DE"/>
              <a:t>communication between the two models is reali</a:t>
            </a:r>
            <a:r>
              <a:rPr lang="de-DE" altLang="de-DE"/>
              <a:t>zed with MPI</a:t>
            </a:r>
          </a:p>
          <a:p>
            <a:r>
              <a:rPr lang="de-DE" altLang="de-DE"/>
              <a:t>MPI-2 intercommunicators allow to couple two different executables,</a:t>
            </a:r>
          </a:p>
          <a:p>
            <a:r>
              <a:rPr lang="de-DE" altLang="de-DE"/>
              <a:t>however the full MPI-2 standard is hardly available</a:t>
            </a:r>
          </a:p>
          <a:p>
            <a:r>
              <a:rPr lang="de-DE" altLang="de-DE"/>
              <a:t>MPI-1 starts only one executable, splits the total number of processors and calls the different models as subroutines</a:t>
            </a:r>
          </a:p>
        </p:txBody>
      </p:sp>
      <p:pic>
        <p:nvPicPr>
          <p:cNvPr id="397318" name="Picture 6" descr="mpi1_vs_mp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66"/>
          <a:stretch>
            <a:fillRect/>
          </a:stretch>
        </p:blipFill>
        <p:spPr bwMode="auto">
          <a:xfrm>
            <a:off x="1341438" y="4341813"/>
            <a:ext cx="3457575" cy="25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320" name="Picture 8" descr="mpi1_vs_mp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6"/>
          <a:stretch>
            <a:fillRect/>
          </a:stretch>
        </p:blipFill>
        <p:spPr bwMode="auto">
          <a:xfrm>
            <a:off x="4792663" y="4351338"/>
            <a:ext cx="3457575" cy="25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7326" name="Group 14"/>
          <p:cNvGrpSpPr>
            <a:grpSpLocks/>
          </p:cNvGrpSpPr>
          <p:nvPr/>
        </p:nvGrpSpPr>
        <p:grpSpPr bwMode="auto">
          <a:xfrm>
            <a:off x="1414463" y="4183063"/>
            <a:ext cx="3273425" cy="228600"/>
            <a:chOff x="891" y="2635"/>
            <a:chExt cx="2062" cy="144"/>
          </a:xfrm>
        </p:grpSpPr>
        <p:sp>
          <p:nvSpPr>
            <p:cNvPr id="397321" name="Text Box 9"/>
            <p:cNvSpPr txBox="1">
              <a:spLocks noChangeArrowheads="1"/>
            </p:cNvSpPr>
            <p:nvPr/>
          </p:nvSpPr>
          <p:spPr bwMode="auto">
            <a:xfrm>
              <a:off x="891" y="2635"/>
              <a:ext cx="83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900" b="1">
                  <a:solidFill>
                    <a:srgbClr val="C60000"/>
                  </a:solidFill>
                  <a:latin typeface="Helvetica" panose="020B0604020202020204" pitchFamily="34" charset="0"/>
                </a:rPr>
                <a:t>mpiexec -np8 palm &amp;</a:t>
              </a:r>
            </a:p>
          </p:txBody>
        </p:sp>
        <p:sp>
          <p:nvSpPr>
            <p:cNvPr id="397322" name="Text Box 10"/>
            <p:cNvSpPr txBox="1">
              <a:spLocks noChangeArrowheads="1"/>
            </p:cNvSpPr>
            <p:nvPr/>
          </p:nvSpPr>
          <p:spPr bwMode="auto">
            <a:xfrm>
              <a:off x="2117" y="2635"/>
              <a:ext cx="83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900" b="1">
                  <a:solidFill>
                    <a:srgbClr val="C60000"/>
                  </a:solidFill>
                  <a:latin typeface="Helvetica" panose="020B0604020202020204" pitchFamily="34" charset="0"/>
                </a:rPr>
                <a:t>mpiexec -np8 palm &amp;</a:t>
              </a:r>
            </a:p>
          </p:txBody>
        </p:sp>
      </p:grpSp>
      <p:grpSp>
        <p:nvGrpSpPr>
          <p:cNvPr id="397327" name="Group 15"/>
          <p:cNvGrpSpPr>
            <a:grpSpLocks/>
          </p:cNvGrpSpPr>
          <p:nvPr/>
        </p:nvGrpSpPr>
        <p:grpSpPr bwMode="auto">
          <a:xfrm>
            <a:off x="4899025" y="4183063"/>
            <a:ext cx="3146425" cy="998537"/>
            <a:chOff x="3086" y="2635"/>
            <a:chExt cx="1982" cy="629"/>
          </a:xfrm>
        </p:grpSpPr>
        <p:sp>
          <p:nvSpPr>
            <p:cNvPr id="397323" name="Text Box 11"/>
            <p:cNvSpPr txBox="1">
              <a:spLocks noChangeArrowheads="1"/>
            </p:cNvSpPr>
            <p:nvPr/>
          </p:nvSpPr>
          <p:spPr bwMode="auto">
            <a:xfrm>
              <a:off x="3768" y="2635"/>
              <a:ext cx="804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900" b="1">
                  <a:solidFill>
                    <a:srgbClr val="C60000"/>
                  </a:solidFill>
                  <a:latin typeface="Helvetica" panose="020B0604020202020204" pitchFamily="34" charset="0"/>
                </a:rPr>
                <a:t>mpiexec -np16 palm</a:t>
              </a:r>
            </a:p>
          </p:txBody>
        </p:sp>
        <p:sp>
          <p:nvSpPr>
            <p:cNvPr id="397324" name="Text Box 12"/>
            <p:cNvSpPr txBox="1">
              <a:spLocks noChangeArrowheads="1"/>
            </p:cNvSpPr>
            <p:nvPr/>
          </p:nvSpPr>
          <p:spPr bwMode="auto">
            <a:xfrm>
              <a:off x="3086" y="3119"/>
              <a:ext cx="564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900" b="1">
                  <a:solidFill>
                    <a:srgbClr val="C60000"/>
                  </a:solidFill>
                  <a:latin typeface="Helvetica" panose="020B0604020202020204" pitchFamily="34" charset="0"/>
                </a:rPr>
                <a:t>8 processors</a:t>
              </a:r>
            </a:p>
          </p:txBody>
        </p:sp>
        <p:sp>
          <p:nvSpPr>
            <p:cNvPr id="397325" name="Text Box 13"/>
            <p:cNvSpPr txBox="1">
              <a:spLocks noChangeArrowheads="1"/>
            </p:cNvSpPr>
            <p:nvPr/>
          </p:nvSpPr>
          <p:spPr bwMode="auto">
            <a:xfrm>
              <a:off x="4504" y="3120"/>
              <a:ext cx="564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900" b="1">
                  <a:solidFill>
                    <a:srgbClr val="C60000"/>
                  </a:solidFill>
                  <a:latin typeface="Helvetica" panose="020B0604020202020204" pitchFamily="34" charset="0"/>
                </a:rPr>
                <a:t>8 processors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97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97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97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97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97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97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53" name="Picture 9" descr="OceanCloud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86" r="19244" b="7956"/>
          <a:stretch>
            <a:fillRect/>
          </a:stretch>
        </p:blipFill>
        <p:spPr bwMode="auto">
          <a:xfrm>
            <a:off x="1588" y="2851150"/>
            <a:ext cx="9142412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1349" name="Text Box 10"/>
          <p:cNvSpPr txBox="1">
            <a:spLocks noChangeArrowheads="1"/>
          </p:cNvSpPr>
          <p:nvPr/>
        </p:nvSpPr>
        <p:spPr bwMode="auto">
          <a:xfrm>
            <a:off x="493713" y="1584325"/>
            <a:ext cx="83264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68400" indent="-11684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633538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041525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449513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8575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3147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7719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2291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6863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de-DE" sz="1500" b="1">
                <a:solidFill>
                  <a:srgbClr val="FFFF00"/>
                </a:solidFill>
                <a:latin typeface="Arial" panose="020B0604020202020204" pitchFamily="34" charset="0"/>
              </a:rPr>
              <a:t>Esau, 2014:  Indirect air-sea interactions simulated with a coupled turbulence-resolving model. Ocean Dynamics, 64, 689-705.</a:t>
            </a:r>
            <a:r>
              <a:rPr lang="de-DE" altLang="de-DE" sz="15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n-US" altLang="de-DE" sz="15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41352" name="Rectangle 8"/>
          <p:cNvSpPr>
            <a:spLocks noChangeArrowheads="1"/>
          </p:cNvSpPr>
          <p:nvPr/>
        </p:nvSpPr>
        <p:spPr bwMode="auto">
          <a:xfrm>
            <a:off x="466725" y="765175"/>
            <a:ext cx="8353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46800" rIns="54000" bIns="46800" anchor="ctr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de-DE" sz="2800">
                <a:latin typeface="Arial" panose="020B0604020202020204" pitchFamily="34" charset="0"/>
              </a:rPr>
              <a:t>Coupled Simulations:  Shear Free Convection (I)</a:t>
            </a:r>
          </a:p>
        </p:txBody>
      </p:sp>
      <p:grpSp>
        <p:nvGrpSpPr>
          <p:cNvPr id="441356" name="Group 12"/>
          <p:cNvGrpSpPr>
            <a:grpSpLocks/>
          </p:cNvGrpSpPr>
          <p:nvPr/>
        </p:nvGrpSpPr>
        <p:grpSpPr bwMode="auto">
          <a:xfrm>
            <a:off x="3492500" y="2851150"/>
            <a:ext cx="4608513" cy="3236913"/>
            <a:chOff x="2200" y="1796"/>
            <a:chExt cx="2903" cy="2039"/>
          </a:xfrm>
        </p:grpSpPr>
        <p:pic>
          <p:nvPicPr>
            <p:cNvPr id="4413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"/>
            <a:stretch>
              <a:fillRect/>
            </a:stretch>
          </p:blipFill>
          <p:spPr bwMode="auto">
            <a:xfrm>
              <a:off x="2200" y="1796"/>
              <a:ext cx="2903" cy="2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1354" name="Text Box 10"/>
            <p:cNvSpPr txBox="1">
              <a:spLocks noChangeArrowheads="1"/>
            </p:cNvSpPr>
            <p:nvPr/>
          </p:nvSpPr>
          <p:spPr bwMode="auto">
            <a:xfrm>
              <a:off x="2914" y="2756"/>
              <a:ext cx="60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000"/>
                <a:t>salinity</a:t>
              </a:r>
            </a:p>
          </p:txBody>
        </p:sp>
        <p:sp>
          <p:nvSpPr>
            <p:cNvPr id="441355" name="Text Box 11"/>
            <p:cNvSpPr txBox="1">
              <a:spLocks noChangeArrowheads="1"/>
            </p:cNvSpPr>
            <p:nvPr/>
          </p:nvSpPr>
          <p:spPr bwMode="auto">
            <a:xfrm>
              <a:off x="4027" y="2568"/>
              <a:ext cx="97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000"/>
                <a:t>potential</a:t>
              </a:r>
            </a:p>
            <a:p>
              <a:r>
                <a:rPr lang="de-DE" altLang="de-DE" sz="2000"/>
                <a:t>temperature</a:t>
              </a:r>
            </a:p>
          </p:txBody>
        </p:sp>
      </p:grpSp>
      <p:sp>
        <p:nvSpPr>
          <p:cNvPr id="441357" name="Text Box 13"/>
          <p:cNvSpPr txBox="1">
            <a:spLocks noChangeArrowheads="1"/>
          </p:cNvSpPr>
          <p:nvPr/>
        </p:nvSpPr>
        <p:spPr bwMode="auto">
          <a:xfrm>
            <a:off x="493713" y="2133600"/>
            <a:ext cx="4759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82563" indent="-1825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1600" b="1">
                <a:latin typeface="Arial" panose="020B0604020202020204" pitchFamily="34" charset="0"/>
              </a:rPr>
              <a:t>first simulations with PALM in coupled mode</a:t>
            </a:r>
            <a:r>
              <a:rPr lang="de-DE" altLang="de-DE" sz="1600" b="1">
                <a:latin typeface="Symbol" panose="05050102010706020507" pitchFamily="18" charset="2"/>
              </a:rPr>
              <a:t> </a:t>
            </a:r>
          </a:p>
        </p:txBody>
      </p:sp>
      <p:sp>
        <p:nvSpPr>
          <p:cNvPr id="441358" name="Text Box 14"/>
          <p:cNvSpPr txBox="1">
            <a:spLocks noChangeArrowheads="1"/>
          </p:cNvSpPr>
          <p:nvPr/>
        </p:nvSpPr>
        <p:spPr bwMode="auto">
          <a:xfrm>
            <a:off x="5075238" y="6092825"/>
            <a:ext cx="1801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1"/>
              <a:t>initial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5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>
            <a:fillRect/>
          </a:stretch>
        </p:blipFill>
        <p:spPr bwMode="auto">
          <a:xfrm>
            <a:off x="34925" y="2349500"/>
            <a:ext cx="4537075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3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" r="3389" b="1854"/>
          <a:stretch>
            <a:fillRect/>
          </a:stretch>
        </p:blipFill>
        <p:spPr bwMode="auto">
          <a:xfrm>
            <a:off x="4583113" y="2349500"/>
            <a:ext cx="4525962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3398" name="Rectangle 6"/>
          <p:cNvSpPr>
            <a:spLocks noChangeArrowheads="1"/>
          </p:cNvSpPr>
          <p:nvPr/>
        </p:nvSpPr>
        <p:spPr bwMode="auto">
          <a:xfrm>
            <a:off x="466725" y="765175"/>
            <a:ext cx="8677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46800" rIns="54000" bIns="46800" anchor="ctr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de-DE" sz="2800">
                <a:latin typeface="Arial" panose="020B0604020202020204" pitchFamily="34" charset="0"/>
              </a:rPr>
              <a:t>Coupled Simulations:  Shear Free Convection (II)</a:t>
            </a:r>
          </a:p>
        </p:txBody>
      </p:sp>
      <p:sp>
        <p:nvSpPr>
          <p:cNvPr id="443399" name="Text Box 7"/>
          <p:cNvSpPr txBox="1">
            <a:spLocks noChangeArrowheads="1"/>
          </p:cNvSpPr>
          <p:nvPr/>
        </p:nvSpPr>
        <p:spPr bwMode="auto">
          <a:xfrm>
            <a:off x="493713" y="1700213"/>
            <a:ext cx="3867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82563" indent="-1825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1600" b="1">
                <a:latin typeface="Arial" panose="020B0604020202020204" pitchFamily="34" charset="0"/>
              </a:rPr>
              <a:t>mean profiles in „equilibrium state“</a:t>
            </a:r>
            <a:r>
              <a:rPr lang="de-DE" altLang="de-DE" sz="1600" b="1">
                <a:latin typeface="Symbol" panose="05050102010706020507" pitchFamily="18" charset="2"/>
              </a:rPr>
              <a:t> </a:t>
            </a:r>
          </a:p>
        </p:txBody>
      </p:sp>
      <p:sp>
        <p:nvSpPr>
          <p:cNvPr id="443400" name="Text Box 8"/>
          <p:cNvSpPr txBox="1">
            <a:spLocks noChangeArrowheads="1"/>
          </p:cNvSpPr>
          <p:nvPr/>
        </p:nvSpPr>
        <p:spPr bwMode="auto">
          <a:xfrm>
            <a:off x="395288" y="6067425"/>
            <a:ext cx="1184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b="1"/>
              <a:t>pot. temperature</a:t>
            </a:r>
          </a:p>
        </p:txBody>
      </p:sp>
      <p:sp>
        <p:nvSpPr>
          <p:cNvPr id="443401" name="Text Box 9"/>
          <p:cNvSpPr txBox="1">
            <a:spLocks noChangeArrowheads="1"/>
          </p:cNvSpPr>
          <p:nvPr/>
        </p:nvSpPr>
        <p:spPr bwMode="auto">
          <a:xfrm>
            <a:off x="1979613" y="6076950"/>
            <a:ext cx="10080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b="1"/>
              <a:t>total heat flux</a:t>
            </a:r>
          </a:p>
        </p:txBody>
      </p:sp>
      <p:sp>
        <p:nvSpPr>
          <p:cNvPr id="443402" name="Text Box 10"/>
          <p:cNvSpPr txBox="1">
            <a:spLocks noChangeArrowheads="1"/>
          </p:cNvSpPr>
          <p:nvPr/>
        </p:nvSpPr>
        <p:spPr bwMode="auto">
          <a:xfrm>
            <a:off x="3328988" y="6067425"/>
            <a:ext cx="1128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b="1"/>
              <a:t>momentum flux</a:t>
            </a:r>
          </a:p>
        </p:txBody>
      </p:sp>
      <p:sp>
        <p:nvSpPr>
          <p:cNvPr id="443403" name="Text Box 11"/>
          <p:cNvSpPr txBox="1">
            <a:spLocks noChangeArrowheads="1"/>
          </p:cNvSpPr>
          <p:nvPr/>
        </p:nvSpPr>
        <p:spPr bwMode="auto">
          <a:xfrm>
            <a:off x="4941888" y="6064250"/>
            <a:ext cx="14430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b="1"/>
              <a:t>humidity/salinity flux</a:t>
            </a:r>
          </a:p>
        </p:txBody>
      </p:sp>
      <p:sp>
        <p:nvSpPr>
          <p:cNvPr id="443404" name="Text Box 12"/>
          <p:cNvSpPr txBox="1">
            <a:spLocks noChangeArrowheads="1"/>
          </p:cNvSpPr>
          <p:nvPr/>
        </p:nvSpPr>
        <p:spPr bwMode="auto">
          <a:xfrm>
            <a:off x="6307138" y="6059488"/>
            <a:ext cx="1660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b="1"/>
              <a:t>humidity/salinity change</a:t>
            </a:r>
          </a:p>
        </p:txBody>
      </p:sp>
      <p:sp>
        <p:nvSpPr>
          <p:cNvPr id="443405" name="Text Box 13"/>
          <p:cNvSpPr txBox="1">
            <a:spLocks noChangeArrowheads="1"/>
          </p:cNvSpPr>
          <p:nvPr/>
        </p:nvSpPr>
        <p:spPr bwMode="auto">
          <a:xfrm>
            <a:off x="8002588" y="6059488"/>
            <a:ext cx="1035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b="1"/>
              <a:t>buoyancy flux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3440113"/>
            <a:ext cx="459581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2374" name="Rectangle 6"/>
          <p:cNvSpPr>
            <a:spLocks noChangeArrowheads="1"/>
          </p:cNvSpPr>
          <p:nvPr/>
        </p:nvSpPr>
        <p:spPr bwMode="auto">
          <a:xfrm>
            <a:off x="466725" y="765175"/>
            <a:ext cx="8677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46800" rIns="54000" bIns="46800" anchor="ctr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de-DE" sz="2800">
                <a:latin typeface="Arial" panose="020B0604020202020204" pitchFamily="34" charset="0"/>
              </a:rPr>
              <a:t>Coupled Simulations:  Shear Free Convection (III)</a:t>
            </a:r>
          </a:p>
        </p:txBody>
      </p:sp>
      <p:pic>
        <p:nvPicPr>
          <p:cNvPr id="442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14450"/>
            <a:ext cx="4822825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2375" name="Text Box 7"/>
          <p:cNvSpPr txBox="1">
            <a:spLocks noChangeArrowheads="1"/>
          </p:cNvSpPr>
          <p:nvPr/>
        </p:nvSpPr>
        <p:spPr bwMode="auto">
          <a:xfrm>
            <a:off x="5219700" y="1341438"/>
            <a:ext cx="25114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82563" indent="-182563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1600" b="1">
                <a:latin typeface="Arial" panose="020B0604020202020204" pitchFamily="34" charset="0"/>
              </a:rPr>
              <a:t>instantaneous density</a:t>
            </a:r>
          </a:p>
          <a:p>
            <a:r>
              <a:rPr lang="de-DE" altLang="de-DE" sz="1600" b="1">
                <a:latin typeface="Arial" panose="020B0604020202020204" pitchFamily="34" charset="0"/>
              </a:rPr>
              <a:t>	fluctuations after 20h</a:t>
            </a:r>
          </a:p>
        </p:txBody>
      </p:sp>
      <p:sp>
        <p:nvSpPr>
          <p:cNvPr id="442376" name="Text Box 8"/>
          <p:cNvSpPr txBox="1">
            <a:spLocks noChangeArrowheads="1"/>
          </p:cNvSpPr>
          <p:nvPr/>
        </p:nvSpPr>
        <p:spPr bwMode="auto">
          <a:xfrm>
            <a:off x="5219700" y="2703513"/>
            <a:ext cx="39608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1600" b="1">
                <a:latin typeface="Arial" panose="020B0604020202020204" pitchFamily="34" charset="0"/>
              </a:rPr>
              <a:t>most co-variated patterns (first eigenvector) of the ABL-OML system</a:t>
            </a:r>
          </a:p>
        </p:txBody>
      </p:sp>
      <p:sp>
        <p:nvSpPr>
          <p:cNvPr id="442379" name="Text Box 11"/>
          <p:cNvSpPr txBox="1">
            <a:spLocks noChangeArrowheads="1"/>
          </p:cNvSpPr>
          <p:nvPr/>
        </p:nvSpPr>
        <p:spPr bwMode="auto">
          <a:xfrm>
            <a:off x="250825" y="5084763"/>
            <a:ext cx="4176713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165100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20000"/>
              </a:spcAft>
              <a:buFontTx/>
              <a:buChar char="•"/>
            </a:pPr>
            <a:r>
              <a:rPr lang="de-DE" altLang="de-DE" sz="1600" b="1">
                <a:latin typeface="Arial" panose="020B0604020202020204" pitchFamily="34" charset="0"/>
              </a:rPr>
              <a:t>questions / problems:</a:t>
            </a:r>
          </a:p>
          <a:p>
            <a:pPr lvl="1">
              <a:spcAft>
                <a:spcPct val="20000"/>
              </a:spcAft>
              <a:buFontTx/>
              <a:buChar char="-"/>
            </a:pPr>
            <a:r>
              <a:rPr lang="de-DE" altLang="de-DE" sz="1600" b="1">
                <a:latin typeface="Arial" panose="020B0604020202020204" pitchFamily="34" charset="0"/>
              </a:rPr>
              <a:t>Why do structures in atmosphere and ocean have the same scale?</a:t>
            </a:r>
          </a:p>
          <a:p>
            <a:pPr lvl="1">
              <a:spcAft>
                <a:spcPct val="20000"/>
              </a:spcAft>
              <a:buFontTx/>
              <a:buChar char="-"/>
            </a:pPr>
            <a:r>
              <a:rPr lang="de-DE" altLang="de-DE" sz="1600" b="1">
                <a:latin typeface="Arial" panose="020B0604020202020204" pitchFamily="34" charset="0"/>
              </a:rPr>
              <a:t>Do the coupled organized structures enhance the energy transport?</a:t>
            </a:r>
          </a:p>
          <a:p>
            <a:pPr lvl="1">
              <a:spcAft>
                <a:spcPct val="20000"/>
              </a:spcAft>
              <a:buFontTx/>
              <a:buChar char="-"/>
            </a:pPr>
            <a:endParaRPr lang="de-DE" altLang="de-DE" sz="1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42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42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3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ct val="30000"/>
              </a:spcAft>
              <a:buFontTx/>
              <a:buNone/>
            </a:pPr>
            <a:r>
              <a:rPr lang="de-DE" altLang="de-DE" sz="1600"/>
              <a:t>Noh, Y., W.-G. Cheon and S. Raasch (2003):</a:t>
            </a:r>
            <a:r>
              <a:rPr lang="de-DE" altLang="de-DE" sz="1600" b="0"/>
              <a:t> The role of preconditioning in the evolution of open-ocean deep convection, </a:t>
            </a:r>
            <a:r>
              <a:rPr lang="de-DE" altLang="de-DE" sz="1600" b="0" i="1"/>
              <a:t>J. Phys. Oceanogr</a:t>
            </a:r>
            <a:r>
              <a:rPr lang="de-DE" altLang="de-DE" sz="1600" b="0"/>
              <a:t>., </a:t>
            </a:r>
            <a:r>
              <a:rPr lang="de-DE" altLang="de-DE" sz="1600"/>
              <a:t>33</a:t>
            </a:r>
            <a:r>
              <a:rPr lang="de-DE" altLang="de-DE" sz="1600" b="0"/>
              <a:t>, 1145-1166</a:t>
            </a:r>
            <a:endParaRPr lang="de-DE" altLang="de-DE" b="0"/>
          </a:p>
          <a:p>
            <a:pPr>
              <a:lnSpc>
                <a:spcPct val="90000"/>
              </a:lnSpc>
              <a:spcAft>
                <a:spcPct val="30000"/>
              </a:spcAft>
              <a:buFontTx/>
              <a:buNone/>
            </a:pPr>
            <a:r>
              <a:rPr lang="de-DE" altLang="de-DE" sz="1600">
                <a:solidFill>
                  <a:srgbClr val="000000"/>
                </a:solidFill>
              </a:rPr>
              <a:t>Noh, Y., H.S. Min and S. Raasch (2004</a:t>
            </a:r>
            <a:r>
              <a:rPr lang="de-DE" altLang="de-DE" sz="1600" b="0">
                <a:solidFill>
                  <a:srgbClr val="000000"/>
                </a:solidFill>
              </a:rPr>
              <a:t>): Large-eddy simulation of the ocean mixed layer: The effects of wave breaking and Langmuir circulation, </a:t>
            </a:r>
            <a:r>
              <a:rPr lang="de-DE" altLang="de-DE" sz="1600" b="0" i="1">
                <a:solidFill>
                  <a:srgbClr val="000000"/>
                </a:solidFill>
              </a:rPr>
              <a:t>J. Phys. Oceanogr</a:t>
            </a:r>
            <a:r>
              <a:rPr lang="de-DE" altLang="de-DE" sz="1600" b="0">
                <a:solidFill>
                  <a:srgbClr val="000000"/>
                </a:solidFill>
              </a:rPr>
              <a:t>., </a:t>
            </a:r>
            <a:r>
              <a:rPr lang="de-DE" altLang="de-DE" sz="1600">
                <a:solidFill>
                  <a:srgbClr val="000000"/>
                </a:solidFill>
              </a:rPr>
              <a:t>34</a:t>
            </a:r>
            <a:r>
              <a:rPr lang="de-DE" altLang="de-DE" sz="1600" b="0">
                <a:solidFill>
                  <a:srgbClr val="000000"/>
                </a:solidFill>
              </a:rPr>
              <a:t>, 720-735</a:t>
            </a:r>
          </a:p>
          <a:p>
            <a:pPr>
              <a:lnSpc>
                <a:spcPct val="90000"/>
              </a:lnSpc>
              <a:spcAft>
                <a:spcPct val="30000"/>
              </a:spcAft>
              <a:buFontTx/>
              <a:buNone/>
            </a:pPr>
            <a:r>
              <a:rPr lang="de-DE" altLang="de-DE" sz="1600">
                <a:solidFill>
                  <a:srgbClr val="000000"/>
                </a:solidFill>
              </a:rPr>
              <a:t>Min, H.S. and Y. Noh, 2004:</a:t>
            </a:r>
            <a:r>
              <a:rPr lang="de-DE" altLang="de-DE" sz="1600" b="0">
                <a:solidFill>
                  <a:srgbClr val="000000"/>
                </a:solidFill>
              </a:rPr>
              <a:t> Influence of the surface heating on Langmuir circulation. </a:t>
            </a:r>
            <a:r>
              <a:rPr lang="de-DE" altLang="de-DE" sz="1600" b="0" i="1">
                <a:solidFill>
                  <a:srgbClr val="000000"/>
                </a:solidFill>
              </a:rPr>
              <a:t>J. Phys. Oceanogr.</a:t>
            </a:r>
            <a:r>
              <a:rPr lang="de-DE" altLang="de-DE" sz="1600" b="0">
                <a:solidFill>
                  <a:srgbClr val="000000"/>
                </a:solidFill>
              </a:rPr>
              <a:t>, </a:t>
            </a:r>
            <a:r>
              <a:rPr lang="de-DE" altLang="de-DE" sz="1600">
                <a:solidFill>
                  <a:srgbClr val="000000"/>
                </a:solidFill>
              </a:rPr>
              <a:t>34</a:t>
            </a:r>
            <a:r>
              <a:rPr lang="de-DE" altLang="de-DE" sz="1600" b="0">
                <a:solidFill>
                  <a:srgbClr val="000000"/>
                </a:solidFill>
              </a:rPr>
              <a:t>, 2630-2641</a:t>
            </a:r>
            <a:r>
              <a:rPr lang="de-DE" altLang="de-DE" sz="1600" b="0"/>
              <a:t> </a:t>
            </a:r>
          </a:p>
          <a:p>
            <a:pPr>
              <a:lnSpc>
                <a:spcPct val="90000"/>
              </a:lnSpc>
              <a:spcAft>
                <a:spcPct val="30000"/>
              </a:spcAft>
              <a:buFontTx/>
              <a:buNone/>
            </a:pPr>
            <a:r>
              <a:rPr lang="de-DE" altLang="de-DE" sz="1600">
                <a:solidFill>
                  <a:srgbClr val="000000"/>
                </a:solidFill>
              </a:rPr>
              <a:t>Noh, Y., Kang, I.S., Herold, M. and S. Raasch (2006):</a:t>
            </a:r>
            <a:r>
              <a:rPr lang="de-DE" altLang="de-DE" sz="1600" b="0">
                <a:solidFill>
                  <a:srgbClr val="000000"/>
                </a:solidFill>
              </a:rPr>
              <a:t> Large-eddy simulation of particle settling in the ocean mixed layer, </a:t>
            </a:r>
            <a:r>
              <a:rPr lang="de-DE" altLang="de-DE" sz="1600" b="0" i="1">
                <a:solidFill>
                  <a:srgbClr val="000000"/>
                </a:solidFill>
              </a:rPr>
              <a:t>Phys. of Fluids</a:t>
            </a:r>
            <a:r>
              <a:rPr lang="de-DE" altLang="de-DE" sz="1600" b="0">
                <a:solidFill>
                  <a:srgbClr val="000000"/>
                </a:solidFill>
              </a:rPr>
              <a:t>, </a:t>
            </a:r>
            <a:r>
              <a:rPr lang="de-DE" altLang="de-DE" sz="1600">
                <a:solidFill>
                  <a:srgbClr val="000000"/>
                </a:solidFill>
              </a:rPr>
              <a:t>18</a:t>
            </a:r>
            <a:r>
              <a:rPr lang="de-DE" altLang="de-DE" sz="1600" b="0">
                <a:solidFill>
                  <a:srgbClr val="000000"/>
                </a:solidFill>
              </a:rPr>
              <a:t>, 085109</a:t>
            </a:r>
            <a:endParaRPr lang="de-DE" altLang="de-DE" sz="1600" b="0"/>
          </a:p>
          <a:p>
            <a:pPr>
              <a:lnSpc>
                <a:spcPct val="90000"/>
              </a:lnSpc>
              <a:spcAft>
                <a:spcPct val="30000"/>
              </a:spcAft>
              <a:buFontTx/>
              <a:buNone/>
            </a:pPr>
            <a:r>
              <a:rPr lang="de-DE" altLang="de-DE" sz="1600">
                <a:solidFill>
                  <a:srgbClr val="000000"/>
                </a:solidFill>
              </a:rPr>
              <a:t>Noh, Y., G. Goh, S. Raasch and M. Gryschka (2009):</a:t>
            </a:r>
            <a:r>
              <a:rPr lang="de-DE" altLang="de-DE" sz="1600" b="0">
                <a:solidFill>
                  <a:srgbClr val="000000"/>
                </a:solidFill>
              </a:rPr>
              <a:t> Formation of a diurnal thermocline in the ocean mixed layer simulated by LES, </a:t>
            </a:r>
            <a:r>
              <a:rPr lang="de-DE" altLang="de-DE" sz="1600" b="0" i="1">
                <a:solidFill>
                  <a:srgbClr val="000000"/>
                </a:solidFill>
              </a:rPr>
              <a:t>J. Phys. Oceanogr</a:t>
            </a:r>
            <a:r>
              <a:rPr lang="de-DE" altLang="de-DE" sz="1600" b="0">
                <a:solidFill>
                  <a:srgbClr val="000000"/>
                </a:solidFill>
              </a:rPr>
              <a:t>., </a:t>
            </a:r>
            <a:r>
              <a:rPr lang="de-DE" altLang="de-DE" sz="1600">
                <a:solidFill>
                  <a:srgbClr val="000000"/>
                </a:solidFill>
              </a:rPr>
              <a:t>39</a:t>
            </a:r>
            <a:r>
              <a:rPr lang="de-DE" altLang="de-DE" sz="1600" b="0">
                <a:solidFill>
                  <a:srgbClr val="000000"/>
                </a:solidFill>
              </a:rPr>
              <a:t>, 1244-1257</a:t>
            </a:r>
            <a:endParaRPr lang="de-DE" altLang="de-DE" sz="1600" b="0"/>
          </a:p>
          <a:p>
            <a:pPr>
              <a:lnSpc>
                <a:spcPct val="90000"/>
              </a:lnSpc>
              <a:spcAft>
                <a:spcPct val="30000"/>
              </a:spcAft>
              <a:buFontTx/>
              <a:buNone/>
            </a:pPr>
            <a:r>
              <a:rPr lang="de-DE" altLang="de-DE" sz="1600">
                <a:solidFill>
                  <a:srgbClr val="000000"/>
                </a:solidFill>
              </a:rPr>
              <a:t>Noh, Y., G. Goh and S. Raasch (2010):</a:t>
            </a:r>
            <a:r>
              <a:rPr lang="de-DE" altLang="de-DE" sz="1600" b="0">
                <a:solidFill>
                  <a:srgbClr val="000000"/>
                </a:solidFill>
              </a:rPr>
              <a:t> Examination of the mixed layer deepening process during convection using LES, </a:t>
            </a:r>
            <a:r>
              <a:rPr lang="de-DE" altLang="de-DE" sz="1600" b="0" i="1">
                <a:solidFill>
                  <a:srgbClr val="000000"/>
                </a:solidFill>
              </a:rPr>
              <a:t>J. Phys. Oceanogr</a:t>
            </a:r>
            <a:r>
              <a:rPr lang="de-DE" altLang="de-DE" sz="1600" b="0">
                <a:solidFill>
                  <a:srgbClr val="000000"/>
                </a:solidFill>
              </a:rPr>
              <a:t>., </a:t>
            </a:r>
            <a:r>
              <a:rPr lang="de-DE" altLang="de-DE" sz="1600">
                <a:solidFill>
                  <a:srgbClr val="000000"/>
                </a:solidFill>
              </a:rPr>
              <a:t>40</a:t>
            </a:r>
            <a:r>
              <a:rPr lang="de-DE" altLang="de-DE" sz="1600" b="0">
                <a:solidFill>
                  <a:srgbClr val="000000"/>
                </a:solidFill>
              </a:rPr>
              <a:t>, 2189-2195</a:t>
            </a:r>
            <a:endParaRPr lang="de-DE" altLang="de-DE" sz="1600" b="0"/>
          </a:p>
          <a:p>
            <a:pPr>
              <a:lnSpc>
                <a:spcPct val="90000"/>
              </a:lnSpc>
              <a:spcAft>
                <a:spcPct val="30000"/>
              </a:spcAft>
              <a:buFontTx/>
              <a:buNone/>
            </a:pPr>
            <a:r>
              <a:rPr lang="de-DE" altLang="de-DE" sz="1600">
                <a:solidFill>
                  <a:srgbClr val="000000"/>
                </a:solidFill>
              </a:rPr>
              <a:t>Noh, Y, G. Goh and S. Raasch (2011):</a:t>
            </a:r>
            <a:r>
              <a:rPr lang="de-DE" altLang="de-DE" sz="1600" b="0">
                <a:solidFill>
                  <a:srgbClr val="000000"/>
                </a:solidFill>
              </a:rPr>
              <a:t> Influence of Langmuir Circulation on the Deepening of the Wind-Mixed Layer, </a:t>
            </a:r>
            <a:r>
              <a:rPr lang="de-DE" altLang="de-DE" sz="1600" b="0" i="1">
                <a:solidFill>
                  <a:srgbClr val="000000"/>
                </a:solidFill>
              </a:rPr>
              <a:t>J. Phys. Oceanogr</a:t>
            </a:r>
            <a:r>
              <a:rPr lang="de-DE" altLang="de-DE" sz="1600" b="0">
                <a:solidFill>
                  <a:srgbClr val="000000"/>
                </a:solidFill>
              </a:rPr>
              <a:t>., </a:t>
            </a:r>
            <a:r>
              <a:rPr lang="de-DE" altLang="de-DE" sz="1600">
                <a:solidFill>
                  <a:srgbClr val="000000"/>
                </a:solidFill>
              </a:rPr>
              <a:t>41</a:t>
            </a:r>
            <a:r>
              <a:rPr lang="de-DE" altLang="de-DE" sz="1600" b="0">
                <a:solidFill>
                  <a:srgbClr val="000000"/>
                </a:solidFill>
              </a:rPr>
              <a:t>, 472-484</a:t>
            </a:r>
            <a:endParaRPr lang="de-DE" altLang="de-DE" sz="1600" b="0"/>
          </a:p>
          <a:p>
            <a:pPr>
              <a:lnSpc>
                <a:spcPct val="90000"/>
              </a:lnSpc>
              <a:buFontTx/>
              <a:buNone/>
            </a:pPr>
            <a:endParaRPr lang="de-DE" altLang="de-DE" sz="1600" b="0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title"/>
          </p:nvPr>
        </p:nvSpPr>
        <p:spPr>
          <a:xfrm>
            <a:off x="971550" y="630238"/>
            <a:ext cx="6767513" cy="1143000"/>
          </a:xfrm>
          <a:noFill/>
          <a:ln/>
        </p:spPr>
        <p:txBody>
          <a:bodyPr/>
          <a:lstStyle/>
          <a:p>
            <a:pPr algn="ctr"/>
            <a:r>
              <a:rPr lang="de-DE" altLang="de-DE" sz="3200">
                <a:solidFill>
                  <a:schemeClr val="folHlink"/>
                </a:solidFill>
                <a:latin typeface="Arial" panose="020B0604020202020204" pitchFamily="34" charset="0"/>
              </a:rPr>
              <a:t>Ocean-LES applications at</a:t>
            </a:r>
            <a:br>
              <a:rPr lang="de-DE" altLang="de-DE" sz="3200">
                <a:solidFill>
                  <a:schemeClr val="folHlink"/>
                </a:solidFill>
                <a:latin typeface="Arial" panose="020B0604020202020204" pitchFamily="34" charset="0"/>
              </a:rPr>
            </a:br>
            <a:r>
              <a:rPr lang="de-DE" altLang="de-DE" sz="3200">
                <a:solidFill>
                  <a:schemeClr val="folHlink"/>
                </a:solidFill>
                <a:latin typeface="Arial" panose="020B0604020202020204" pitchFamily="34" charset="0"/>
              </a:rPr>
              <a:t>Yonsei University, Seoul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0" name="Rectangle 4"/>
          <p:cNvSpPr>
            <a:spLocks noChangeArrowheads="1"/>
          </p:cNvSpPr>
          <p:nvPr/>
        </p:nvSpPr>
        <p:spPr bwMode="auto">
          <a:xfrm>
            <a:off x="538163" y="620713"/>
            <a:ext cx="857091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46800" rIns="54000" bIns="46800" anchor="ctr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de-DE" sz="2500">
                <a:latin typeface="Arial" panose="020B0604020202020204" pitchFamily="34" charset="0"/>
              </a:rPr>
              <a:t>Cold Air Outbreaks:  Effects on the OML Transport? (I)</a:t>
            </a:r>
          </a:p>
        </p:txBody>
      </p:sp>
      <p:pic>
        <p:nvPicPr>
          <p:cNvPr id="4444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r="1686"/>
          <a:stretch>
            <a:fillRect/>
          </a:stretch>
        </p:blipFill>
        <p:spPr bwMode="auto">
          <a:xfrm>
            <a:off x="1588" y="3284538"/>
            <a:ext cx="6454775" cy="311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4424" name="Picture 8" descr="xy_albe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25705" r="9566" b="46764"/>
          <a:stretch>
            <a:fillRect/>
          </a:stretch>
        </p:blipFill>
        <p:spPr bwMode="auto">
          <a:xfrm>
            <a:off x="4826000" y="1628775"/>
            <a:ext cx="4138613" cy="72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4433" name="Group 17"/>
          <p:cNvGrpSpPr>
            <a:grpSpLocks/>
          </p:cNvGrpSpPr>
          <p:nvPr/>
        </p:nvGrpSpPr>
        <p:grpSpPr bwMode="auto">
          <a:xfrm>
            <a:off x="6777038" y="1727200"/>
            <a:ext cx="984250" cy="596900"/>
            <a:chOff x="4269" y="1088"/>
            <a:chExt cx="620" cy="376"/>
          </a:xfrm>
        </p:grpSpPr>
        <p:sp>
          <p:nvSpPr>
            <p:cNvPr id="444425" name="Line 9"/>
            <p:cNvSpPr>
              <a:spLocks noChangeShapeType="1"/>
            </p:cNvSpPr>
            <p:nvPr/>
          </p:nvSpPr>
          <p:spPr bwMode="auto">
            <a:xfrm>
              <a:off x="4526" y="1088"/>
              <a:ext cx="0" cy="18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444426" name="Text Box 10"/>
            <p:cNvSpPr txBox="1">
              <a:spLocks noChangeArrowheads="1"/>
            </p:cNvSpPr>
            <p:nvPr/>
          </p:nvSpPr>
          <p:spPr bwMode="auto">
            <a:xfrm>
              <a:off x="4269" y="1272"/>
              <a:ext cx="62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587A9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de-DE" altLang="de-DE" sz="1400" b="1">
                  <a:solidFill>
                    <a:srgbClr val="FFFF00"/>
                  </a:solidFill>
                </a:rPr>
                <a:t>y = 25 km</a:t>
              </a:r>
            </a:p>
          </p:txBody>
        </p:sp>
      </p:grpSp>
      <p:sp>
        <p:nvSpPr>
          <p:cNvPr id="444428" name="Text Box 12"/>
          <p:cNvSpPr txBox="1">
            <a:spLocks noChangeArrowheads="1"/>
          </p:cNvSpPr>
          <p:nvPr/>
        </p:nvSpPr>
        <p:spPr bwMode="auto">
          <a:xfrm>
            <a:off x="527050" y="1957388"/>
            <a:ext cx="42862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165100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1600" b="1">
                <a:latin typeface="Arial" panose="020B0604020202020204" pitchFamily="34" charset="0"/>
              </a:rPr>
              <a:t>domain size is too large for a fully coupled simulation</a:t>
            </a:r>
          </a:p>
          <a:p>
            <a:pPr>
              <a:buFontTx/>
              <a:buChar char="•"/>
            </a:pPr>
            <a:r>
              <a:rPr lang="de-DE" altLang="de-DE" sz="1600" b="1">
                <a:solidFill>
                  <a:srgbClr val="C60000"/>
                </a:solidFill>
                <a:latin typeface="Arial" panose="020B0604020202020204" pitchFamily="34" charset="0"/>
              </a:rPr>
              <a:t>cyclic ocean domain</a:t>
            </a:r>
            <a:r>
              <a:rPr lang="de-DE" altLang="de-DE" sz="1600" b="1">
                <a:latin typeface="Arial" panose="020B0604020202020204" pitchFamily="34" charset="0"/>
              </a:rPr>
              <a:t> is driven with atmospheric fluxes averaged along x</a:t>
            </a:r>
          </a:p>
        </p:txBody>
      </p:sp>
      <p:sp>
        <p:nvSpPr>
          <p:cNvPr id="444429" name="Rectangle 13"/>
          <p:cNvSpPr>
            <a:spLocks noChangeArrowheads="1"/>
          </p:cNvSpPr>
          <p:nvPr/>
        </p:nvSpPr>
        <p:spPr bwMode="auto">
          <a:xfrm>
            <a:off x="6994525" y="1666875"/>
            <a:ext cx="360363" cy="396875"/>
          </a:xfrm>
          <a:prstGeom prst="rect">
            <a:avLst/>
          </a:prstGeom>
          <a:noFill/>
          <a:ln w="19050">
            <a:solidFill>
              <a:srgbClr val="C6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44430" name="Text Box 14"/>
          <p:cNvSpPr txBox="1">
            <a:spLocks noChangeArrowheads="1"/>
          </p:cNvSpPr>
          <p:nvPr/>
        </p:nvSpPr>
        <p:spPr bwMode="auto">
          <a:xfrm>
            <a:off x="887413" y="6453188"/>
            <a:ext cx="4791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165100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600" b="1">
                <a:latin typeface="Arial" panose="020B0604020202020204" pitchFamily="34" charset="0"/>
              </a:rPr>
              <a:t>averaged surface fluxes and flow at y = 25 km</a:t>
            </a:r>
          </a:p>
        </p:txBody>
      </p:sp>
      <p:sp>
        <p:nvSpPr>
          <p:cNvPr id="444431" name="Text Box 15"/>
          <p:cNvSpPr txBox="1">
            <a:spLocks noChangeArrowheads="1"/>
          </p:cNvSpPr>
          <p:nvPr/>
        </p:nvSpPr>
        <p:spPr bwMode="auto">
          <a:xfrm>
            <a:off x="6456363" y="3281363"/>
            <a:ext cx="2687637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165100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1600" b="1">
                <a:solidFill>
                  <a:srgbClr val="C60000"/>
                </a:solidFill>
                <a:latin typeface="Arial" panose="020B0604020202020204" pitchFamily="34" charset="0"/>
              </a:rPr>
              <a:t>flow convergence</a:t>
            </a:r>
            <a:r>
              <a:rPr lang="de-DE" altLang="de-DE" sz="1600" b="1">
                <a:latin typeface="Arial" panose="020B0604020202020204" pitchFamily="34" charset="0"/>
              </a:rPr>
              <a:t> and </a:t>
            </a:r>
            <a:r>
              <a:rPr lang="de-DE" altLang="de-DE" sz="1600" b="1">
                <a:solidFill>
                  <a:schemeClr val="accent2"/>
                </a:solidFill>
                <a:latin typeface="Arial" panose="020B0604020202020204" pitchFamily="34" charset="0"/>
              </a:rPr>
              <a:t>cooling</a:t>
            </a:r>
            <a:r>
              <a:rPr lang="de-DE" altLang="de-DE" sz="1600" b="1">
                <a:latin typeface="Arial" panose="020B0604020202020204" pitchFamily="34" charset="0"/>
              </a:rPr>
              <a:t> at different positions may be unfavourable to create an ocean circulation</a:t>
            </a:r>
          </a:p>
        </p:txBody>
      </p:sp>
      <p:sp>
        <p:nvSpPr>
          <p:cNvPr id="444432" name="Text Box 16"/>
          <p:cNvSpPr txBox="1">
            <a:spLocks noChangeArrowheads="1"/>
          </p:cNvSpPr>
          <p:nvPr/>
        </p:nvSpPr>
        <p:spPr bwMode="auto">
          <a:xfrm>
            <a:off x="512763" y="1154113"/>
            <a:ext cx="49228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165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600" b="1">
                <a:latin typeface="Arial" panose="020B0604020202020204" pitchFamily="34" charset="0"/>
              </a:rPr>
              <a:t>Hypothesis:</a:t>
            </a:r>
          </a:p>
          <a:p>
            <a:r>
              <a:rPr lang="de-DE" altLang="de-DE" sz="1600" b="1" i="1">
                <a:latin typeface="Arial" panose="020B0604020202020204" pitchFamily="34" charset="0"/>
              </a:rPr>
              <a:t>stationary atmospheric circulations may induce a corresponding circulation in the ocean</a:t>
            </a:r>
          </a:p>
        </p:txBody>
      </p:sp>
      <p:grpSp>
        <p:nvGrpSpPr>
          <p:cNvPr id="444444" name="Group 28"/>
          <p:cNvGrpSpPr>
            <a:grpSpLocks/>
          </p:cNvGrpSpPr>
          <p:nvPr/>
        </p:nvGrpSpPr>
        <p:grpSpPr bwMode="auto">
          <a:xfrm>
            <a:off x="1476375" y="4437063"/>
            <a:ext cx="3240088" cy="287337"/>
            <a:chOff x="930" y="2795"/>
            <a:chExt cx="2041" cy="181"/>
          </a:xfrm>
        </p:grpSpPr>
        <p:sp>
          <p:nvSpPr>
            <p:cNvPr id="444434" name="Line 18"/>
            <p:cNvSpPr>
              <a:spLocks noChangeShapeType="1"/>
            </p:cNvSpPr>
            <p:nvPr/>
          </p:nvSpPr>
          <p:spPr bwMode="auto">
            <a:xfrm>
              <a:off x="930" y="2795"/>
              <a:ext cx="0" cy="181"/>
            </a:xfrm>
            <a:prstGeom prst="line">
              <a:avLst/>
            </a:prstGeom>
            <a:noFill/>
            <a:ln w="50800">
              <a:solidFill>
                <a:srgbClr val="C6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4435" name="Line 19"/>
            <p:cNvSpPr>
              <a:spLocks noChangeShapeType="1"/>
            </p:cNvSpPr>
            <p:nvPr/>
          </p:nvSpPr>
          <p:spPr bwMode="auto">
            <a:xfrm>
              <a:off x="1565" y="2795"/>
              <a:ext cx="0" cy="181"/>
            </a:xfrm>
            <a:prstGeom prst="line">
              <a:avLst/>
            </a:prstGeom>
            <a:noFill/>
            <a:ln w="50800">
              <a:solidFill>
                <a:srgbClr val="C6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4436" name="Line 20"/>
            <p:cNvSpPr>
              <a:spLocks noChangeShapeType="1"/>
            </p:cNvSpPr>
            <p:nvPr/>
          </p:nvSpPr>
          <p:spPr bwMode="auto">
            <a:xfrm>
              <a:off x="2290" y="2795"/>
              <a:ext cx="0" cy="181"/>
            </a:xfrm>
            <a:prstGeom prst="line">
              <a:avLst/>
            </a:prstGeom>
            <a:noFill/>
            <a:ln w="50800">
              <a:solidFill>
                <a:srgbClr val="C6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4437" name="Line 21"/>
            <p:cNvSpPr>
              <a:spLocks noChangeShapeType="1"/>
            </p:cNvSpPr>
            <p:nvPr/>
          </p:nvSpPr>
          <p:spPr bwMode="auto">
            <a:xfrm>
              <a:off x="2971" y="2795"/>
              <a:ext cx="0" cy="181"/>
            </a:xfrm>
            <a:prstGeom prst="line">
              <a:avLst/>
            </a:prstGeom>
            <a:noFill/>
            <a:ln w="50800">
              <a:solidFill>
                <a:srgbClr val="C6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44445" name="Group 29"/>
          <p:cNvGrpSpPr>
            <a:grpSpLocks/>
          </p:cNvGrpSpPr>
          <p:nvPr/>
        </p:nvGrpSpPr>
        <p:grpSpPr bwMode="auto">
          <a:xfrm>
            <a:off x="971550" y="4437063"/>
            <a:ext cx="4405313" cy="287337"/>
            <a:chOff x="612" y="2795"/>
            <a:chExt cx="2775" cy="181"/>
          </a:xfrm>
        </p:grpSpPr>
        <p:sp>
          <p:nvSpPr>
            <p:cNvPr id="444438" name="Line 22"/>
            <p:cNvSpPr>
              <a:spLocks noChangeShapeType="1"/>
            </p:cNvSpPr>
            <p:nvPr/>
          </p:nvSpPr>
          <p:spPr bwMode="auto">
            <a:xfrm>
              <a:off x="612" y="2795"/>
              <a:ext cx="0" cy="181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4440" name="Line 24"/>
            <p:cNvSpPr>
              <a:spLocks noChangeShapeType="1"/>
            </p:cNvSpPr>
            <p:nvPr/>
          </p:nvSpPr>
          <p:spPr bwMode="auto">
            <a:xfrm>
              <a:off x="1292" y="2795"/>
              <a:ext cx="0" cy="181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4441" name="Line 25"/>
            <p:cNvSpPr>
              <a:spLocks noChangeShapeType="1"/>
            </p:cNvSpPr>
            <p:nvPr/>
          </p:nvSpPr>
          <p:spPr bwMode="auto">
            <a:xfrm>
              <a:off x="1927" y="2795"/>
              <a:ext cx="0" cy="181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4442" name="Line 26"/>
            <p:cNvSpPr>
              <a:spLocks noChangeShapeType="1"/>
            </p:cNvSpPr>
            <p:nvPr/>
          </p:nvSpPr>
          <p:spPr bwMode="auto">
            <a:xfrm>
              <a:off x="2653" y="2795"/>
              <a:ext cx="0" cy="181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4443" name="Line 27"/>
            <p:cNvSpPr>
              <a:spLocks noChangeShapeType="1"/>
            </p:cNvSpPr>
            <p:nvPr/>
          </p:nvSpPr>
          <p:spPr bwMode="auto">
            <a:xfrm>
              <a:off x="3387" y="2795"/>
              <a:ext cx="0" cy="181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9" grpId="0" animBg="1"/>
      <p:bldP spid="444430" grpId="0"/>
      <p:bldP spid="4444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5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052513"/>
            <a:ext cx="4237038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545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13063"/>
            <a:ext cx="5521325" cy="33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545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696"/>
          <a:stretch>
            <a:fillRect/>
          </a:stretch>
        </p:blipFill>
        <p:spPr bwMode="auto">
          <a:xfrm>
            <a:off x="57150" y="2105025"/>
            <a:ext cx="5810250" cy="43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538163" y="620713"/>
            <a:ext cx="857091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46800" rIns="54000" bIns="46800" anchor="ctr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de-DE" sz="2500">
                <a:latin typeface="Arial" panose="020B0604020202020204" pitchFamily="34" charset="0"/>
              </a:rPr>
              <a:t>Cold Air Outbreaks:  Effects on the OML Transport? (II)</a:t>
            </a:r>
          </a:p>
        </p:txBody>
      </p:sp>
      <p:sp>
        <p:nvSpPr>
          <p:cNvPr id="445448" name="Text Box 8"/>
          <p:cNvSpPr txBox="1">
            <a:spLocks noChangeArrowheads="1"/>
          </p:cNvSpPr>
          <p:nvPr/>
        </p:nvSpPr>
        <p:spPr bwMode="auto">
          <a:xfrm>
            <a:off x="539750" y="1268413"/>
            <a:ext cx="4286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165100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1600" b="1">
                <a:latin typeface="Arial" panose="020B0604020202020204" pitchFamily="34" charset="0"/>
              </a:rPr>
              <a:t>initial profiles in ocean:</a:t>
            </a:r>
          </a:p>
        </p:txBody>
      </p:sp>
      <p:sp>
        <p:nvSpPr>
          <p:cNvPr id="445450" name="Text Box 10"/>
          <p:cNvSpPr txBox="1">
            <a:spLocks noChangeArrowheads="1"/>
          </p:cNvSpPr>
          <p:nvPr/>
        </p:nvSpPr>
        <p:spPr bwMode="auto">
          <a:xfrm>
            <a:off x="887413" y="6453188"/>
            <a:ext cx="5197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165100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600" b="1">
                <a:latin typeface="Arial" panose="020B0604020202020204" pitchFamily="34" charset="0"/>
              </a:rPr>
              <a:t>vertical cross sections after 65 h, averaged along x</a:t>
            </a:r>
          </a:p>
        </p:txBody>
      </p:sp>
      <p:sp>
        <p:nvSpPr>
          <p:cNvPr id="445451" name="Text Box 11"/>
          <p:cNvSpPr txBox="1">
            <a:spLocks noChangeArrowheads="1"/>
          </p:cNvSpPr>
          <p:nvPr/>
        </p:nvSpPr>
        <p:spPr bwMode="auto">
          <a:xfrm>
            <a:off x="6156325" y="3213100"/>
            <a:ext cx="2687638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87438" indent="-457200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indent="-457200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360613" indent="-457200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97200" indent="-457200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54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11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68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260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40000"/>
              </a:spcAft>
              <a:buFontTx/>
              <a:buChar char="•"/>
            </a:pPr>
            <a:r>
              <a:rPr lang="de-DE" altLang="de-DE" sz="1600" b="1">
                <a:latin typeface="Arial" panose="020B0604020202020204" pitchFamily="34" charset="0"/>
              </a:rPr>
              <a:t>after 65 h of heterogeneous forcing only very weak circulations are present</a:t>
            </a:r>
          </a:p>
          <a:p>
            <a:pPr>
              <a:spcAft>
                <a:spcPct val="40000"/>
              </a:spcAft>
              <a:buFontTx/>
              <a:buChar char="•"/>
            </a:pPr>
            <a:r>
              <a:rPr lang="de-DE" altLang="de-DE" sz="1600" b="1">
                <a:latin typeface="Arial" panose="020B0604020202020204" pitchFamily="34" charset="0"/>
              </a:rPr>
              <a:t>surface wind field seems to be the driving force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45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45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5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8" name="Rectangle 4"/>
          <p:cNvSpPr>
            <a:spLocks noChangeArrowheads="1"/>
          </p:cNvSpPr>
          <p:nvPr/>
        </p:nvSpPr>
        <p:spPr bwMode="auto">
          <a:xfrm>
            <a:off x="538163" y="620713"/>
            <a:ext cx="857091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46800" rIns="54000" bIns="46800" anchor="ctr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de-DE" sz="2500">
                <a:latin typeface="Arial" panose="020B0604020202020204" pitchFamily="34" charset="0"/>
              </a:rPr>
              <a:t>Cold Air Outbreaks:  Effects on the OML Transport? (III)</a:t>
            </a:r>
          </a:p>
        </p:txBody>
      </p:sp>
      <p:sp>
        <p:nvSpPr>
          <p:cNvPr id="446469" name="Text Box 5"/>
          <p:cNvSpPr txBox="1">
            <a:spLocks noChangeArrowheads="1"/>
          </p:cNvSpPr>
          <p:nvPr/>
        </p:nvSpPr>
        <p:spPr bwMode="auto">
          <a:xfrm>
            <a:off x="644525" y="5149850"/>
            <a:ext cx="4359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165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de-DE" altLang="de-DE" sz="1600" b="1">
                <a:latin typeface="Arial" panose="020B0604020202020204" pitchFamily="34" charset="0"/>
              </a:rPr>
              <a:t>vertical cross sections</a:t>
            </a:r>
            <a:br>
              <a:rPr lang="de-DE" altLang="de-DE" sz="1600" b="1">
                <a:latin typeface="Arial" panose="020B0604020202020204" pitchFamily="34" charset="0"/>
              </a:rPr>
            </a:br>
            <a:r>
              <a:rPr lang="de-DE" altLang="de-DE" sz="1600" b="1">
                <a:latin typeface="Arial" panose="020B0604020202020204" pitchFamily="34" charset="0"/>
              </a:rPr>
              <a:t>without Langmuir circulation</a:t>
            </a:r>
          </a:p>
        </p:txBody>
      </p:sp>
      <p:pic>
        <p:nvPicPr>
          <p:cNvPr id="4464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2696"/>
          <a:stretch>
            <a:fillRect/>
          </a:stretch>
        </p:blipFill>
        <p:spPr bwMode="auto">
          <a:xfrm>
            <a:off x="636588" y="2060575"/>
            <a:ext cx="4079875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6471" name="Text Box 7"/>
          <p:cNvSpPr txBox="1">
            <a:spLocks noChangeArrowheads="1"/>
          </p:cNvSpPr>
          <p:nvPr/>
        </p:nvSpPr>
        <p:spPr bwMode="auto">
          <a:xfrm>
            <a:off x="539750" y="1268413"/>
            <a:ext cx="4464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165100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1600" b="1">
                <a:latin typeface="Arial" panose="020B0604020202020204" pitchFamily="34" charset="0"/>
              </a:rPr>
              <a:t>What happens in case of Stokes drift?</a:t>
            </a:r>
            <a:br>
              <a:rPr lang="de-DE" altLang="de-DE" sz="1600" b="1">
                <a:latin typeface="Arial" panose="020B0604020202020204" pitchFamily="34" charset="0"/>
              </a:rPr>
            </a:br>
            <a:r>
              <a:rPr lang="de-DE" altLang="de-DE" sz="1600" b="1">
                <a:latin typeface="Arial" panose="020B0604020202020204" pitchFamily="34" charset="0"/>
                <a:sym typeface="Wingdings" panose="05000000000000000000" pitchFamily="2" charset="2"/>
              </a:rPr>
              <a:t> onset of a strong Langmuir circulation </a:t>
            </a:r>
            <a:endParaRPr lang="de-DE" altLang="de-DE" sz="1600" b="1">
              <a:latin typeface="Arial" panose="020B0604020202020204" pitchFamily="34" charset="0"/>
            </a:endParaRPr>
          </a:p>
        </p:txBody>
      </p:sp>
      <p:pic>
        <p:nvPicPr>
          <p:cNvPr id="4464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2065338"/>
            <a:ext cx="4256087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6473" name="Text Box 9"/>
          <p:cNvSpPr txBox="1">
            <a:spLocks noChangeArrowheads="1"/>
          </p:cNvSpPr>
          <p:nvPr/>
        </p:nvSpPr>
        <p:spPr bwMode="auto">
          <a:xfrm>
            <a:off x="4676775" y="5149850"/>
            <a:ext cx="4359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165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de-DE" altLang="de-DE" sz="1600" b="1">
                <a:latin typeface="Arial" panose="020B0604020202020204" pitchFamily="34" charset="0"/>
              </a:rPr>
              <a:t>vertical cross sections</a:t>
            </a:r>
            <a:br>
              <a:rPr lang="de-DE" altLang="de-DE" sz="1600" b="1">
                <a:latin typeface="Arial" panose="020B0604020202020204" pitchFamily="34" charset="0"/>
              </a:rPr>
            </a:br>
            <a:r>
              <a:rPr lang="de-DE" altLang="de-DE" sz="1600" b="1">
                <a:latin typeface="Arial" panose="020B0604020202020204" pitchFamily="34" charset="0"/>
              </a:rPr>
              <a:t>with Langmuir circulation</a:t>
            </a:r>
          </a:p>
        </p:txBody>
      </p:sp>
      <p:pic>
        <p:nvPicPr>
          <p:cNvPr id="4464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t="1361" b="1167"/>
          <a:stretch>
            <a:fillRect/>
          </a:stretch>
        </p:blipFill>
        <p:spPr bwMode="auto">
          <a:xfrm>
            <a:off x="5114925" y="1196975"/>
            <a:ext cx="3921125" cy="448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6475" name="Text Box 11"/>
          <p:cNvSpPr txBox="1">
            <a:spLocks noChangeArrowheads="1"/>
          </p:cNvSpPr>
          <p:nvPr/>
        </p:nvSpPr>
        <p:spPr bwMode="auto">
          <a:xfrm>
            <a:off x="611188" y="5864225"/>
            <a:ext cx="64214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165100"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1600" b="1">
                <a:latin typeface="Arial" panose="020B0604020202020204" pitchFamily="34" charset="0"/>
              </a:rPr>
              <a:t>So far, no direct signs for coupled atmosphere ocean circulations / interactions under convective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69" grpId="0"/>
      <p:bldP spid="446473" grpId="0"/>
      <p:bldP spid="44647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25450"/>
            <a:ext cx="8610600" cy="1143000"/>
          </a:xfrm>
        </p:spPr>
        <p:txBody>
          <a:bodyPr/>
          <a:lstStyle/>
          <a:p>
            <a:r>
              <a:rPr lang="en-US" altLang="de-DE"/>
              <a:t>Summary / Comments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8138" y="1844675"/>
            <a:ext cx="8577262" cy="3816350"/>
          </a:xfrm>
        </p:spPr>
        <p:txBody>
          <a:bodyPr/>
          <a:lstStyle/>
          <a:p>
            <a:pPr marL="266700" indent="-266700">
              <a:lnSpc>
                <a:spcPct val="110000"/>
              </a:lnSpc>
              <a:spcAft>
                <a:spcPct val="40000"/>
              </a:spcAft>
            </a:pPr>
            <a:r>
              <a:rPr lang="de-DE" altLang="de-DE"/>
              <a:t>LES is a valuable tool for studying turbulent boundary layer processes</a:t>
            </a:r>
          </a:p>
          <a:p>
            <a:pPr marL="266700" indent="-266700">
              <a:lnSpc>
                <a:spcPct val="110000"/>
              </a:lnSpc>
              <a:spcAft>
                <a:spcPct val="40000"/>
              </a:spcAft>
            </a:pPr>
            <a:r>
              <a:rPr lang="de-DE" altLang="de-DE"/>
              <a:t>Compared to the atmospheric boundary layer, there are still only few LES applications for the OML so far</a:t>
            </a:r>
          </a:p>
          <a:p>
            <a:pPr marL="266700" indent="-266700">
              <a:lnSpc>
                <a:spcPct val="110000"/>
              </a:lnSpc>
              <a:spcAft>
                <a:spcPct val="40000"/>
              </a:spcAft>
            </a:pPr>
            <a:r>
              <a:rPr lang="de-DE" altLang="de-DE"/>
              <a:t>Coupled ocean-atmosphere LES are still at the very beginning, and it is unclear, under which conditions a coupling really makes sense</a:t>
            </a:r>
          </a:p>
          <a:p>
            <a:pPr marL="266700" indent="-266700">
              <a:lnSpc>
                <a:spcPct val="110000"/>
              </a:lnSpc>
              <a:spcAft>
                <a:spcPct val="40000"/>
              </a:spcAft>
            </a:pPr>
            <a:r>
              <a:rPr lang="de-DE" altLang="de-DE" sz="1200"/>
              <a:t>(PALM would be a suitable tool for such studies, so if you have any idea 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2" descr="P52022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16969" r="1712" b="25444"/>
          <a:stretch>
            <a:fillRect/>
          </a:stretch>
        </p:blipFill>
        <p:spPr bwMode="auto">
          <a:xfrm>
            <a:off x="160338" y="1120775"/>
            <a:ext cx="8839200" cy="42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5987" name="Text Box 3"/>
          <p:cNvSpPr txBox="1">
            <a:spLocks noChangeArrowheads="1"/>
          </p:cNvSpPr>
          <p:nvPr/>
        </p:nvSpPr>
        <p:spPr bwMode="auto">
          <a:xfrm>
            <a:off x="684213" y="5591175"/>
            <a:ext cx="747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/>
              <a:t>PALM group at IMUK in front of the Cray XC-40 at HLRN (May 2014)</a:t>
            </a:r>
          </a:p>
        </p:txBody>
      </p:sp>
      <p:grpSp>
        <p:nvGrpSpPr>
          <p:cNvPr id="425988" name="Group 4"/>
          <p:cNvGrpSpPr>
            <a:grpSpLocks/>
          </p:cNvGrpSpPr>
          <p:nvPr/>
        </p:nvGrpSpPr>
        <p:grpSpPr bwMode="auto">
          <a:xfrm>
            <a:off x="171450" y="1360488"/>
            <a:ext cx="8223250" cy="261937"/>
            <a:chOff x="108" y="857"/>
            <a:chExt cx="5180" cy="165"/>
          </a:xfrm>
        </p:grpSpPr>
        <p:sp>
          <p:nvSpPr>
            <p:cNvPr id="425989" name="Text Box 5"/>
            <p:cNvSpPr txBox="1">
              <a:spLocks noChangeArrowheads="1"/>
            </p:cNvSpPr>
            <p:nvPr/>
          </p:nvSpPr>
          <p:spPr bwMode="auto">
            <a:xfrm>
              <a:off x="108" y="861"/>
              <a:ext cx="726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>
                  <a:solidFill>
                    <a:schemeClr val="bg1"/>
                  </a:solidFill>
                </a:rPr>
                <a:t>Fabian Hoffmann</a:t>
              </a:r>
            </a:p>
          </p:txBody>
        </p:sp>
        <p:sp>
          <p:nvSpPr>
            <p:cNvPr id="425990" name="Text Box 6"/>
            <p:cNvSpPr txBox="1">
              <a:spLocks noChangeArrowheads="1"/>
            </p:cNvSpPr>
            <p:nvPr/>
          </p:nvSpPr>
          <p:spPr bwMode="auto">
            <a:xfrm>
              <a:off x="780" y="862"/>
              <a:ext cx="855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sz="1000">
                  <a:solidFill>
                    <a:schemeClr val="bg1"/>
                  </a:solidFill>
                </a:rPr>
                <a:t>Dr. Christoph Knigge</a:t>
              </a:r>
            </a:p>
          </p:txBody>
        </p:sp>
        <p:sp>
          <p:nvSpPr>
            <p:cNvPr id="425991" name="Text Box 7"/>
            <p:cNvSpPr txBox="1">
              <a:spLocks noChangeArrowheads="1"/>
            </p:cNvSpPr>
            <p:nvPr/>
          </p:nvSpPr>
          <p:spPr bwMode="auto">
            <a:xfrm>
              <a:off x="1575" y="859"/>
              <a:ext cx="767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sz="1000">
                  <a:solidFill>
                    <a:schemeClr val="bg1"/>
                  </a:solidFill>
                </a:rPr>
                <a:t>Dr. Björn Maronga</a:t>
              </a:r>
            </a:p>
          </p:txBody>
        </p:sp>
        <p:sp>
          <p:nvSpPr>
            <p:cNvPr id="425992" name="Text Box 8"/>
            <p:cNvSpPr txBox="1">
              <a:spLocks noChangeArrowheads="1"/>
            </p:cNvSpPr>
            <p:nvPr/>
          </p:nvSpPr>
          <p:spPr bwMode="auto">
            <a:xfrm>
              <a:off x="2313" y="857"/>
              <a:ext cx="719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sz="1000">
                  <a:solidFill>
                    <a:schemeClr val="bg1"/>
                  </a:solidFill>
                </a:rPr>
                <a:t>Dr. Rieke Heinze</a:t>
              </a:r>
            </a:p>
          </p:txBody>
        </p:sp>
        <p:sp>
          <p:nvSpPr>
            <p:cNvPr id="425993" name="Text Box 9"/>
            <p:cNvSpPr txBox="1">
              <a:spLocks noChangeArrowheads="1"/>
            </p:cNvSpPr>
            <p:nvPr/>
          </p:nvSpPr>
          <p:spPr bwMode="auto">
            <a:xfrm>
              <a:off x="3045" y="857"/>
              <a:ext cx="555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sz="1000">
                  <a:solidFill>
                    <a:schemeClr val="bg1"/>
                  </a:solidFill>
                </a:rPr>
                <a:t>Simon Ward</a:t>
              </a:r>
            </a:p>
          </p:txBody>
        </p:sp>
        <p:sp>
          <p:nvSpPr>
            <p:cNvPr id="425994" name="Text Box 10"/>
            <p:cNvSpPr txBox="1">
              <a:spLocks noChangeArrowheads="1"/>
            </p:cNvSpPr>
            <p:nvPr/>
          </p:nvSpPr>
          <p:spPr bwMode="auto">
            <a:xfrm>
              <a:off x="3986" y="866"/>
              <a:ext cx="524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sz="1000">
                  <a:solidFill>
                    <a:schemeClr val="bg1"/>
                  </a:solidFill>
                </a:rPr>
                <a:t>Jens Fricke</a:t>
              </a:r>
            </a:p>
          </p:txBody>
        </p:sp>
        <p:sp>
          <p:nvSpPr>
            <p:cNvPr id="425995" name="Text Box 11"/>
            <p:cNvSpPr txBox="1">
              <a:spLocks noChangeArrowheads="1"/>
            </p:cNvSpPr>
            <p:nvPr/>
          </p:nvSpPr>
          <p:spPr bwMode="auto">
            <a:xfrm>
              <a:off x="4522" y="868"/>
              <a:ext cx="766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sz="1000">
                  <a:solidFill>
                    <a:schemeClr val="bg1"/>
                  </a:solidFill>
                  <a:latin typeface="Helvetica" panose="020B0604020202020204" pitchFamily="34" charset="0"/>
                </a:rPr>
                <a:t>Sebastian Giersch</a:t>
              </a:r>
            </a:p>
          </p:txBody>
        </p:sp>
      </p:grpSp>
      <p:grpSp>
        <p:nvGrpSpPr>
          <p:cNvPr id="425996" name="Group 12"/>
          <p:cNvGrpSpPr>
            <a:grpSpLocks/>
          </p:cNvGrpSpPr>
          <p:nvPr/>
        </p:nvGrpSpPr>
        <p:grpSpPr bwMode="auto">
          <a:xfrm>
            <a:off x="1001713" y="4829175"/>
            <a:ext cx="7970837" cy="252413"/>
            <a:chOff x="631" y="3042"/>
            <a:chExt cx="5021" cy="159"/>
          </a:xfrm>
        </p:grpSpPr>
        <p:sp>
          <p:nvSpPr>
            <p:cNvPr id="425997" name="Text Box 13"/>
            <p:cNvSpPr txBox="1">
              <a:spLocks noChangeArrowheads="1"/>
            </p:cNvSpPr>
            <p:nvPr/>
          </p:nvSpPr>
          <p:spPr bwMode="auto">
            <a:xfrm>
              <a:off x="631" y="3046"/>
              <a:ext cx="628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>
                  <a:solidFill>
                    <a:schemeClr val="bg1"/>
                  </a:solidFill>
                </a:rPr>
                <a:t>Lennart Böske</a:t>
              </a:r>
            </a:p>
          </p:txBody>
        </p:sp>
        <p:sp>
          <p:nvSpPr>
            <p:cNvPr id="425998" name="Text Box 14"/>
            <p:cNvSpPr txBox="1">
              <a:spLocks noChangeArrowheads="1"/>
            </p:cNvSpPr>
            <p:nvPr/>
          </p:nvSpPr>
          <p:spPr bwMode="auto">
            <a:xfrm>
              <a:off x="1337" y="3047"/>
              <a:ext cx="575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sz="1000">
                  <a:solidFill>
                    <a:schemeClr val="bg1"/>
                  </a:solidFill>
                </a:rPr>
                <a:t>Helge Knoop</a:t>
              </a:r>
            </a:p>
          </p:txBody>
        </p:sp>
        <p:sp>
          <p:nvSpPr>
            <p:cNvPr id="425999" name="Text Box 15"/>
            <p:cNvSpPr txBox="1">
              <a:spLocks noChangeArrowheads="1"/>
            </p:cNvSpPr>
            <p:nvPr/>
          </p:nvSpPr>
          <p:spPr bwMode="auto">
            <a:xfrm>
              <a:off x="2017" y="3044"/>
              <a:ext cx="555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sz="1000">
                  <a:solidFill>
                    <a:schemeClr val="bg1"/>
                  </a:solidFill>
                </a:rPr>
                <a:t>Marius Keck</a:t>
              </a:r>
            </a:p>
          </p:txBody>
        </p:sp>
        <p:sp>
          <p:nvSpPr>
            <p:cNvPr id="426000" name="Text Box 16"/>
            <p:cNvSpPr txBox="1">
              <a:spLocks noChangeArrowheads="1"/>
            </p:cNvSpPr>
            <p:nvPr/>
          </p:nvSpPr>
          <p:spPr bwMode="auto">
            <a:xfrm>
              <a:off x="2610" y="3042"/>
              <a:ext cx="719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de-DE" sz="1000">
                  <a:solidFill>
                    <a:schemeClr val="bg1"/>
                  </a:solidFill>
                </a:rPr>
                <a:t>Manuel Dröse</a:t>
              </a:r>
            </a:p>
          </p:txBody>
        </p:sp>
        <p:sp>
          <p:nvSpPr>
            <p:cNvPr id="426001" name="Text Box 17"/>
            <p:cNvSpPr txBox="1">
              <a:spLocks noChangeArrowheads="1"/>
            </p:cNvSpPr>
            <p:nvPr/>
          </p:nvSpPr>
          <p:spPr bwMode="auto">
            <a:xfrm>
              <a:off x="3186" y="3042"/>
              <a:ext cx="842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sz="1000">
                  <a:solidFill>
                    <a:schemeClr val="bg1"/>
                  </a:solidFill>
                </a:rPr>
                <a:t>Dr. Matthias Sühring</a:t>
              </a:r>
            </a:p>
          </p:txBody>
        </p:sp>
        <p:sp>
          <p:nvSpPr>
            <p:cNvPr id="426002" name="Text Box 18"/>
            <p:cNvSpPr txBox="1">
              <a:spLocks noChangeArrowheads="1"/>
            </p:cNvSpPr>
            <p:nvPr/>
          </p:nvSpPr>
          <p:spPr bwMode="auto">
            <a:xfrm>
              <a:off x="3950" y="3042"/>
              <a:ext cx="593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sz="1000">
                  <a:solidFill>
                    <a:schemeClr val="bg1"/>
                  </a:solidFill>
                </a:rPr>
                <a:t>Farah Kanani</a:t>
              </a:r>
            </a:p>
          </p:txBody>
        </p:sp>
        <p:sp>
          <p:nvSpPr>
            <p:cNvPr id="426003" name="Text Box 19"/>
            <p:cNvSpPr txBox="1">
              <a:spLocks noChangeArrowheads="1"/>
            </p:cNvSpPr>
            <p:nvPr/>
          </p:nvSpPr>
          <p:spPr bwMode="auto">
            <a:xfrm>
              <a:off x="4740" y="3043"/>
              <a:ext cx="912" cy="154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sz="1000">
                  <a:solidFill>
                    <a:schemeClr val="bg1"/>
                  </a:solidFill>
                </a:rPr>
                <a:t>Prof. Siegfried Raasch</a:t>
              </a:r>
            </a:p>
          </p:txBody>
        </p:sp>
      </p:grpSp>
      <p:sp>
        <p:nvSpPr>
          <p:cNvPr id="426004" name="Text Box 20"/>
          <p:cNvSpPr txBox="1">
            <a:spLocks noChangeArrowheads="1"/>
          </p:cNvSpPr>
          <p:nvPr/>
        </p:nvSpPr>
        <p:spPr bwMode="auto">
          <a:xfrm>
            <a:off x="2632075" y="6149975"/>
            <a:ext cx="346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>
                <a:latin typeface="Helvetica" panose="020B0604020202020204" pitchFamily="34" charset="0"/>
              </a:rPr>
              <a:t>45000  cores           1.4 PFlop/s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5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5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5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5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5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5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7" grpId="0"/>
      <p:bldP spid="42600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" y="2835275"/>
            <a:ext cx="8867775" cy="1296988"/>
          </a:xfrm>
          <a:noFill/>
          <a:ln/>
        </p:spPr>
        <p:txBody>
          <a:bodyPr tIns="0" bIns="0" anchor="ctr"/>
          <a:lstStyle/>
          <a:p>
            <a:r>
              <a:rPr lang="en-US" altLang="ja-JP" sz="4400">
                <a:solidFill>
                  <a:srgbClr val="FFFF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Thank You!</a:t>
            </a:r>
            <a:endParaRPr lang="en-US" altLang="de-DE" sz="36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81000"/>
            <a:ext cx="61753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9542" name="Rectangle 6"/>
          <p:cNvSpPr>
            <a:spLocks noChangeArrowheads="1"/>
          </p:cNvSpPr>
          <p:nvPr/>
        </p:nvSpPr>
        <p:spPr bwMode="auto">
          <a:xfrm>
            <a:off x="1403350" y="5229225"/>
            <a:ext cx="2663825" cy="1008063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Picture 2" descr="Dia2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b="48087"/>
          <a:stretch>
            <a:fillRect/>
          </a:stretch>
        </p:blipFill>
        <p:spPr bwMode="auto">
          <a:xfrm>
            <a:off x="0" y="501650"/>
            <a:ext cx="918051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531" name="Text Box 3"/>
          <p:cNvSpPr txBox="1">
            <a:spLocks noChangeArrowheads="1"/>
          </p:cNvSpPr>
          <p:nvPr/>
        </p:nvSpPr>
        <p:spPr bwMode="auto">
          <a:xfrm>
            <a:off x="217488" y="4149725"/>
            <a:ext cx="3471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de-DE" sz="2000">
                <a:latin typeface="Arial" panose="020B0604020202020204" pitchFamily="34" charset="0"/>
              </a:rPr>
              <a:t>3D-turbulence characteristics</a:t>
            </a:r>
          </a:p>
        </p:txBody>
      </p:sp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250825" y="4679950"/>
            <a:ext cx="388937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54000" bIns="46800">
            <a:spAutoFit/>
          </a:bodyPr>
          <a:lstStyle>
            <a:lvl1pPr marL="333375" indent="-33337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3425" indent="-27622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de-DE" sz="1400" b="1">
                <a:latin typeface="Arial" panose="020B0604020202020204" pitchFamily="34" charset="0"/>
              </a:rPr>
              <a:t>Energy production and dissipation on different scales</a:t>
            </a:r>
          </a:p>
          <a:p>
            <a:pPr lvl="1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</a:pPr>
            <a:r>
              <a:rPr lang="en-GB" altLang="de-DE" sz="1400">
                <a:solidFill>
                  <a:srgbClr val="C60000"/>
                </a:solidFill>
                <a:latin typeface="Arial" panose="020B0604020202020204" pitchFamily="34" charset="0"/>
              </a:rPr>
              <a:t>Large scales (</a:t>
            </a:r>
            <a:r>
              <a:rPr lang="en-GB" altLang="de-DE" sz="1400" b="1">
                <a:solidFill>
                  <a:srgbClr val="C60000"/>
                </a:solidFill>
                <a:latin typeface="Arial" panose="020B0604020202020204" pitchFamily="34" charset="0"/>
              </a:rPr>
              <a:t>L</a:t>
            </a:r>
            <a:r>
              <a:rPr lang="en-GB" altLang="de-DE" sz="1400">
                <a:solidFill>
                  <a:srgbClr val="C60000"/>
                </a:solidFill>
                <a:latin typeface="Arial" panose="020B0604020202020204" pitchFamily="34" charset="0"/>
              </a:rPr>
              <a:t>): shear and buoyant production</a:t>
            </a:r>
          </a:p>
          <a:p>
            <a:pPr lvl="1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</a:pPr>
            <a:r>
              <a:rPr lang="en-GB" altLang="de-DE" sz="1400">
                <a:solidFill>
                  <a:srgbClr val="FFFF00"/>
                </a:solidFill>
                <a:latin typeface="Arial" panose="020B0604020202020204" pitchFamily="34" charset="0"/>
              </a:rPr>
              <a:t>Small scales (</a:t>
            </a:r>
            <a:r>
              <a:rPr lang="en-GB" altLang="de-DE" sz="1400" b="1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GB" altLang="de-DE" sz="1400">
                <a:solidFill>
                  <a:srgbClr val="FFFF00"/>
                </a:solidFill>
                <a:latin typeface="Arial" panose="020B0604020202020204" pitchFamily="34" charset="0"/>
              </a:rPr>
              <a:t>): viscous dissipation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de-DE" sz="9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Tx/>
              <a:buChar char="•"/>
            </a:pPr>
            <a:r>
              <a:rPr lang="en-GB" altLang="de-DE" sz="1400" b="1">
                <a:latin typeface="Arial" panose="020B0604020202020204" pitchFamily="34" charset="0"/>
              </a:rPr>
              <a:t>Large eddies:</a:t>
            </a:r>
            <a:r>
              <a:rPr lang="en-GB" altLang="de-DE" sz="1400">
                <a:latin typeface="Arial" panose="020B0604020202020204" pitchFamily="34" charset="0"/>
              </a:rPr>
              <a:t> 10</a:t>
            </a:r>
            <a:r>
              <a:rPr lang="en-GB" altLang="de-DE" sz="1400" baseline="30000">
                <a:latin typeface="Arial" panose="020B0604020202020204" pitchFamily="34" charset="0"/>
              </a:rPr>
              <a:t>3 </a:t>
            </a:r>
            <a:r>
              <a:rPr lang="en-GB" altLang="de-DE" sz="1400">
                <a:latin typeface="Arial" panose="020B0604020202020204" pitchFamily="34" charset="0"/>
              </a:rPr>
              <a:t>m, 1 h		</a:t>
            </a:r>
            <a:r>
              <a:rPr lang="en-GB" altLang="de-DE" sz="1400" b="1">
                <a:latin typeface="Arial" panose="020B0604020202020204" pitchFamily="34" charset="0"/>
              </a:rPr>
              <a:t>L</a:t>
            </a:r>
            <a:r>
              <a:rPr lang="en-GB" altLang="de-DE" sz="1400">
                <a:latin typeface="Arial" panose="020B0604020202020204" pitchFamily="34" charset="0"/>
              </a:rPr>
              <a:t/>
            </a:r>
            <a:br>
              <a:rPr lang="en-GB" altLang="de-DE" sz="1400">
                <a:latin typeface="Arial" panose="020B0604020202020204" pitchFamily="34" charset="0"/>
              </a:rPr>
            </a:br>
            <a:r>
              <a:rPr lang="en-GB" altLang="de-DE" sz="1400" b="1">
                <a:latin typeface="Arial" panose="020B0604020202020204" pitchFamily="34" charset="0"/>
              </a:rPr>
              <a:t>Small eddies:</a:t>
            </a:r>
            <a:r>
              <a:rPr lang="en-GB" altLang="de-DE" sz="1400">
                <a:latin typeface="Arial" panose="020B0604020202020204" pitchFamily="34" charset="0"/>
              </a:rPr>
              <a:t> 10</a:t>
            </a:r>
            <a:r>
              <a:rPr lang="en-GB" altLang="de-DE" sz="1400" baseline="30000">
                <a:latin typeface="Arial" panose="020B0604020202020204" pitchFamily="34" charset="0"/>
              </a:rPr>
              <a:t>-3 </a:t>
            </a:r>
            <a:r>
              <a:rPr lang="en-GB" altLang="de-DE" sz="1400">
                <a:latin typeface="Arial" panose="020B0604020202020204" pitchFamily="34" charset="0"/>
              </a:rPr>
              <a:t>m, 0.1 s		</a:t>
            </a:r>
            <a:r>
              <a:rPr lang="en-GB" altLang="de-DE" sz="1400" b="1">
                <a:latin typeface="Symbol" panose="05050102010706020507" pitchFamily="18" charset="2"/>
              </a:rPr>
              <a:t>h</a:t>
            </a:r>
            <a:r>
              <a:rPr lang="en-GB" altLang="ja-JP" sz="1400">
                <a:latin typeface="Arial" panose="020B0604020202020204" pitchFamily="34" charset="0"/>
                <a:ea typeface="MS PGothic" panose="020B0600070205080204" pitchFamily="34" charset="-128"/>
              </a:rPr>
              <a:t/>
            </a:r>
            <a:br>
              <a:rPr lang="en-GB" altLang="ja-JP" sz="1400"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de-DE" sz="1400">
                <a:latin typeface="Arial" panose="020B0604020202020204" pitchFamily="34" charset="0"/>
              </a:rPr>
              <a:t/>
            </a:r>
            <a:br>
              <a:rPr lang="en-GB" altLang="de-DE" sz="1400">
                <a:latin typeface="Arial" panose="020B0604020202020204" pitchFamily="34" charset="0"/>
              </a:rPr>
            </a:br>
            <a:endParaRPr lang="en-GB" altLang="de-DE" sz="1400">
              <a:latin typeface="Arial" panose="020B0604020202020204" pitchFamily="34" charset="0"/>
            </a:endParaRPr>
          </a:p>
        </p:txBody>
      </p:sp>
      <p:grpSp>
        <p:nvGrpSpPr>
          <p:cNvPr id="406533" name="Group 5"/>
          <p:cNvGrpSpPr>
            <a:grpSpLocks/>
          </p:cNvGrpSpPr>
          <p:nvPr/>
        </p:nvGrpSpPr>
        <p:grpSpPr bwMode="auto">
          <a:xfrm>
            <a:off x="4389438" y="3727450"/>
            <a:ext cx="4787900" cy="2928938"/>
            <a:chOff x="2744" y="2207"/>
            <a:chExt cx="3016" cy="1845"/>
          </a:xfrm>
        </p:grpSpPr>
        <p:pic>
          <p:nvPicPr>
            <p:cNvPr id="40653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07"/>
              <a:ext cx="3016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6535" name="Text Box 7"/>
            <p:cNvSpPr txBox="1">
              <a:spLocks noChangeArrowheads="1"/>
            </p:cNvSpPr>
            <p:nvPr/>
          </p:nvSpPr>
          <p:spPr bwMode="auto">
            <a:xfrm>
              <a:off x="2789" y="3840"/>
              <a:ext cx="10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ts val="1000"/>
                </a:spcBef>
                <a:buClr>
                  <a:srgbClr val="000000"/>
                </a:buClr>
                <a:buSzPct val="100000"/>
                <a:buFont typeface="Helvetica" panose="020B0604020202020204" pitchFamily="34" charset="0"/>
                <a:buNone/>
              </a:pPr>
              <a:r>
                <a:rPr lang="en-GB" altLang="de-DE" sz="1600" b="1">
                  <a:latin typeface="Arial" panose="020B0604020202020204" pitchFamily="34" charset="0"/>
                </a:rPr>
                <a:t>Garratt (1992)</a:t>
              </a:r>
            </a:p>
          </p:txBody>
        </p:sp>
      </p:grpSp>
      <p:graphicFrame>
        <p:nvGraphicFramePr>
          <p:cNvPr id="406536" name="Object 8"/>
          <p:cNvGraphicFramePr>
            <a:graphicFrameLocks noChangeAspect="1"/>
          </p:cNvGraphicFramePr>
          <p:nvPr/>
        </p:nvGraphicFramePr>
        <p:xfrm>
          <a:off x="7164388" y="5657850"/>
          <a:ext cx="7048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39" name="Formel" r:id="rId7" imgW="469696" imgH="304668" progId="Equation.3">
                  <p:embed/>
                </p:oleObj>
              </mc:Choice>
              <mc:Fallback>
                <p:oleObj name="Formel" r:id="rId7" imgW="469696" imgH="304668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5657850"/>
                        <a:ext cx="7048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37" name="Oval 9"/>
          <p:cNvSpPr>
            <a:spLocks noChangeArrowheads="1"/>
          </p:cNvSpPr>
          <p:nvPr/>
        </p:nvSpPr>
        <p:spPr bwMode="auto">
          <a:xfrm>
            <a:off x="4970463" y="4149725"/>
            <a:ext cx="1046162" cy="53022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587A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406538" name="Oval 10"/>
          <p:cNvSpPr>
            <a:spLocks noChangeArrowheads="1"/>
          </p:cNvSpPr>
          <p:nvPr/>
        </p:nvSpPr>
        <p:spPr bwMode="auto">
          <a:xfrm>
            <a:off x="7843838" y="5265738"/>
            <a:ext cx="1274762" cy="379412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587A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7" grpId="0" animBg="1"/>
      <p:bldP spid="4065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8" name="Picture 2" descr="Dia2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b="48087"/>
          <a:stretch>
            <a:fillRect/>
          </a:stretch>
        </p:blipFill>
        <p:spPr bwMode="auto">
          <a:xfrm>
            <a:off x="0" y="501650"/>
            <a:ext cx="918051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79" name="Text Box 3"/>
          <p:cNvSpPr txBox="1">
            <a:spLocks noChangeArrowheads="1"/>
          </p:cNvSpPr>
          <p:nvPr/>
        </p:nvSpPr>
        <p:spPr bwMode="auto">
          <a:xfrm>
            <a:off x="217488" y="4149725"/>
            <a:ext cx="314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de-DE" sz="2000">
                <a:latin typeface="Arial" panose="020B0604020202020204" pitchFamily="34" charset="0"/>
              </a:rPr>
              <a:t>Turbulence characteristics</a:t>
            </a:r>
          </a:p>
        </p:txBody>
      </p:sp>
      <p:graphicFrame>
        <p:nvGraphicFramePr>
          <p:cNvPr id="408580" name="Object 4"/>
          <p:cNvGraphicFramePr>
            <a:graphicFrameLocks noChangeAspect="1"/>
          </p:cNvGraphicFramePr>
          <p:nvPr/>
        </p:nvGraphicFramePr>
        <p:xfrm>
          <a:off x="323850" y="4581525"/>
          <a:ext cx="148907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586" name="Formel" r:id="rId6" imgW="901309" imgH="444307" progId="Equation.3">
                  <p:embed/>
                </p:oleObj>
              </mc:Choice>
              <mc:Fallback>
                <p:oleObj name="Formel" r:id="rId6" imgW="901309" imgH="444307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581525"/>
                        <a:ext cx="1489075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8581" name="Group 5"/>
          <p:cNvGrpSpPr>
            <a:grpSpLocks/>
          </p:cNvGrpSpPr>
          <p:nvPr/>
        </p:nvGrpSpPr>
        <p:grpSpPr bwMode="auto">
          <a:xfrm>
            <a:off x="2322513" y="4797425"/>
            <a:ext cx="6573837" cy="1189038"/>
            <a:chOff x="1519" y="3022"/>
            <a:chExt cx="3856" cy="749"/>
          </a:xfrm>
        </p:grpSpPr>
        <p:graphicFrame>
          <p:nvGraphicFramePr>
            <p:cNvPr id="408582" name="Object 6"/>
            <p:cNvGraphicFramePr>
              <a:graphicFrameLocks noChangeAspect="1"/>
            </p:cNvGraphicFramePr>
            <p:nvPr/>
          </p:nvGraphicFramePr>
          <p:xfrm>
            <a:off x="1975" y="3220"/>
            <a:ext cx="1259" cy="5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8587" name="Formel" r:id="rId8" imgW="1143000" imgH="495000" progId="Equation.3">
                    <p:embed/>
                  </p:oleObj>
                </mc:Choice>
                <mc:Fallback>
                  <p:oleObj name="Formel" r:id="rId8" imgW="1143000" imgH="4950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5" y="3220"/>
                          <a:ext cx="1259" cy="5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8583" name="Text Box 7"/>
            <p:cNvSpPr txBox="1">
              <a:spLocks noChangeArrowheads="1"/>
            </p:cNvSpPr>
            <p:nvPr/>
          </p:nvSpPr>
          <p:spPr bwMode="auto">
            <a:xfrm>
              <a:off x="1984" y="3022"/>
              <a:ext cx="3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ts val="1250"/>
                </a:spcBef>
                <a:buClr>
                  <a:srgbClr val="000000"/>
                </a:buClr>
                <a:buSzPct val="100000"/>
                <a:buFont typeface="Helvetica" panose="020B0604020202020204" pitchFamily="34" charset="0"/>
                <a:buNone/>
              </a:pPr>
              <a:r>
                <a:rPr lang="en-GB" altLang="de-DE" sz="1800" u="sng">
                  <a:latin typeface="Arial" panose="020B0604020202020204" pitchFamily="34" charset="0"/>
                </a:rPr>
                <a:t>Number of gridpoints for a 3D simulation of turbulence</a:t>
              </a:r>
              <a:r>
                <a:rPr lang="de-DE" altLang="de-DE" sz="1800" u="sng">
                  <a:latin typeface="Arial" panose="020B0604020202020204" pitchFamily="34" charset="0"/>
                </a:rPr>
                <a:t>:</a:t>
              </a:r>
              <a:endParaRPr lang="en-GB" altLang="de-DE" sz="1800" u="sng">
                <a:latin typeface="Arial" panose="020B0604020202020204" pitchFamily="34" charset="0"/>
              </a:endParaRPr>
            </a:p>
          </p:txBody>
        </p:sp>
        <p:sp>
          <p:nvSpPr>
            <p:cNvPr id="408584" name="AutoShape 8"/>
            <p:cNvSpPr>
              <a:spLocks noChangeArrowheads="1"/>
            </p:cNvSpPr>
            <p:nvPr/>
          </p:nvSpPr>
          <p:spPr bwMode="auto">
            <a:xfrm>
              <a:off x="1519" y="3089"/>
              <a:ext cx="241" cy="120"/>
            </a:xfrm>
            <a:prstGeom prst="rightArrow">
              <a:avLst>
                <a:gd name="adj1" fmla="val 50000"/>
                <a:gd name="adj2" fmla="val 5020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de-DE">
                <a:latin typeface="Helvetica" panose="020B0604020202020204" pitchFamily="34" charset="0"/>
              </a:endParaRPr>
            </a:p>
          </p:txBody>
        </p:sp>
      </p:grpSp>
      <p:sp>
        <p:nvSpPr>
          <p:cNvPr id="408585" name="Text Box 9"/>
          <p:cNvSpPr txBox="1">
            <a:spLocks noChangeArrowheads="1"/>
          </p:cNvSpPr>
          <p:nvPr/>
        </p:nvSpPr>
        <p:spPr bwMode="auto">
          <a:xfrm>
            <a:off x="1774825" y="6200775"/>
            <a:ext cx="54562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400"/>
              <a:t>Turbulence simulation covering all scales of turbulence is called a</a:t>
            </a:r>
            <a:r>
              <a:rPr lang="de-DE" altLang="de-DE" sz="1400" b="1"/>
              <a:t> D</a:t>
            </a:r>
            <a:r>
              <a:rPr lang="de-DE" altLang="de-DE" sz="1400"/>
              <a:t>irect</a:t>
            </a:r>
            <a:r>
              <a:rPr lang="de-DE" altLang="de-DE" sz="1400" b="1"/>
              <a:t> N</a:t>
            </a:r>
            <a:r>
              <a:rPr lang="de-DE" altLang="de-DE" sz="1400"/>
              <a:t>umerical </a:t>
            </a:r>
            <a:r>
              <a:rPr lang="de-DE" altLang="de-DE" sz="1400" b="1"/>
              <a:t>S</a:t>
            </a:r>
            <a:r>
              <a:rPr lang="de-DE" altLang="de-DE" sz="1400"/>
              <a:t>imulation (</a:t>
            </a:r>
            <a:r>
              <a:rPr lang="de-DE" altLang="de-DE" sz="1400" b="1"/>
              <a:t>DNS</a:t>
            </a:r>
            <a:r>
              <a:rPr lang="de-DE" altLang="de-DE" sz="1400"/>
              <a:t>).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  <a:t>LES Principals</a:t>
            </a:r>
          </a:p>
        </p:txBody>
      </p:sp>
      <p:sp>
        <p:nvSpPr>
          <p:cNvPr id="391171" name="Text Box 3"/>
          <p:cNvSpPr txBox="1">
            <a:spLocks noChangeArrowheads="1"/>
          </p:cNvSpPr>
          <p:nvPr/>
        </p:nvSpPr>
        <p:spPr bwMode="auto">
          <a:xfrm>
            <a:off x="6099175" y="5949950"/>
            <a:ext cx="2368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600" b="1">
                <a:latin typeface="Arial" panose="020B0604020202020204" pitchFamily="34" charset="0"/>
              </a:rPr>
              <a:t>RANS:</a:t>
            </a:r>
            <a:r>
              <a:rPr lang="de-DE" altLang="de-DE" sz="1600">
                <a:latin typeface="Arial" panose="020B0604020202020204" pitchFamily="34" charset="0"/>
              </a:rPr>
              <a:t> ensemble average</a:t>
            </a:r>
          </a:p>
        </p:txBody>
      </p:sp>
      <p:grpSp>
        <p:nvGrpSpPr>
          <p:cNvPr id="391172" name="Group 4"/>
          <p:cNvGrpSpPr>
            <a:grpSpLocks/>
          </p:cNvGrpSpPr>
          <p:nvPr/>
        </p:nvGrpSpPr>
        <p:grpSpPr bwMode="auto">
          <a:xfrm>
            <a:off x="371475" y="1268413"/>
            <a:ext cx="3397250" cy="5184775"/>
            <a:chOff x="234" y="799"/>
            <a:chExt cx="2140" cy="3266"/>
          </a:xfrm>
        </p:grpSpPr>
        <p:pic>
          <p:nvPicPr>
            <p:cNvPr id="4106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" y="799"/>
              <a:ext cx="2140" cy="3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0630" name="Text Box 6"/>
            <p:cNvSpPr txBox="1">
              <a:spLocks noChangeArrowheads="1"/>
            </p:cNvSpPr>
            <p:nvPr/>
          </p:nvSpPr>
          <p:spPr bwMode="auto">
            <a:xfrm>
              <a:off x="573" y="820"/>
              <a:ext cx="1627" cy="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36000" rIns="0" bIns="36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400">
                  <a:latin typeface="Helvetica" panose="020B0604020202020204" pitchFamily="34" charset="0"/>
                </a:rPr>
                <a:t>local concentration time series</a:t>
              </a:r>
            </a:p>
          </p:txBody>
        </p:sp>
        <p:sp>
          <p:nvSpPr>
            <p:cNvPr id="410631" name="Text Box 7"/>
            <p:cNvSpPr txBox="1">
              <a:spLocks noChangeArrowheads="1"/>
            </p:cNvSpPr>
            <p:nvPr/>
          </p:nvSpPr>
          <p:spPr bwMode="auto">
            <a:xfrm>
              <a:off x="573" y="2498"/>
              <a:ext cx="1627" cy="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36000" rIns="0" bIns="36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400">
                  <a:latin typeface="Arial" panose="020B0604020202020204" pitchFamily="34" charset="0"/>
                </a:rPr>
                <a:t>local concentration time series</a:t>
              </a:r>
            </a:p>
          </p:txBody>
        </p:sp>
        <p:sp>
          <p:nvSpPr>
            <p:cNvPr id="410632" name="Text Box 8"/>
            <p:cNvSpPr txBox="1">
              <a:spLocks noChangeArrowheads="1"/>
            </p:cNvSpPr>
            <p:nvPr/>
          </p:nvSpPr>
          <p:spPr bwMode="auto">
            <a:xfrm>
              <a:off x="1037" y="2040"/>
              <a:ext cx="528" cy="11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de-DE" sz="1200">
                  <a:latin typeface="Arial" panose="020B0604020202020204" pitchFamily="34" charset="0"/>
                </a:rPr>
                <a:t>building</a:t>
              </a:r>
            </a:p>
          </p:txBody>
        </p:sp>
        <p:sp>
          <p:nvSpPr>
            <p:cNvPr id="410633" name="Text Box 9"/>
            <p:cNvSpPr txBox="1">
              <a:spLocks noChangeArrowheads="1"/>
            </p:cNvSpPr>
            <p:nvPr/>
          </p:nvSpPr>
          <p:spPr bwMode="auto">
            <a:xfrm>
              <a:off x="1037" y="3729"/>
              <a:ext cx="528" cy="11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de-DE" sz="1200">
                  <a:latin typeface="Arial" panose="020B0604020202020204" pitchFamily="34" charset="0"/>
                </a:rPr>
                <a:t>building</a:t>
              </a:r>
            </a:p>
          </p:txBody>
        </p:sp>
        <p:sp>
          <p:nvSpPr>
            <p:cNvPr id="410634" name="Text Box 10"/>
            <p:cNvSpPr txBox="1">
              <a:spLocks noChangeArrowheads="1"/>
            </p:cNvSpPr>
            <p:nvPr/>
          </p:nvSpPr>
          <p:spPr bwMode="auto">
            <a:xfrm>
              <a:off x="431" y="3940"/>
              <a:ext cx="1943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de-DE" altLang="de-DE" sz="1300">
                  <a:latin typeface="Arial" panose="020B0604020202020204" pitchFamily="34" charset="0"/>
                </a:rPr>
                <a:t>after Schatzmann and Leitl (2001)</a:t>
              </a:r>
            </a:p>
          </p:txBody>
        </p:sp>
      </p:grpSp>
      <p:sp>
        <p:nvSpPr>
          <p:cNvPr id="391179" name="Text Box 11"/>
          <p:cNvSpPr txBox="1">
            <a:spLocks noChangeArrowheads="1"/>
          </p:cNvSpPr>
          <p:nvPr/>
        </p:nvSpPr>
        <p:spPr bwMode="auto">
          <a:xfrm>
            <a:off x="6113463" y="2924175"/>
            <a:ext cx="1963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600" b="1">
                <a:latin typeface="Arial" panose="020B0604020202020204" pitchFamily="34" charset="0"/>
              </a:rPr>
              <a:t>LES:</a:t>
            </a:r>
            <a:r>
              <a:rPr lang="de-DE" altLang="de-DE" sz="1600">
                <a:latin typeface="Arial" panose="020B0604020202020204" pitchFamily="34" charset="0"/>
              </a:rPr>
              <a:t> volume average</a:t>
            </a:r>
          </a:p>
        </p:txBody>
      </p:sp>
      <p:grpSp>
        <p:nvGrpSpPr>
          <p:cNvPr id="391180" name="Group 12"/>
          <p:cNvGrpSpPr>
            <a:grpSpLocks/>
          </p:cNvGrpSpPr>
          <p:nvPr/>
        </p:nvGrpSpPr>
        <p:grpSpPr bwMode="auto">
          <a:xfrm>
            <a:off x="5695950" y="1798638"/>
            <a:ext cx="369888" cy="457200"/>
            <a:chOff x="2103" y="3369"/>
            <a:chExt cx="233" cy="288"/>
          </a:xfrm>
        </p:grpSpPr>
        <p:sp>
          <p:nvSpPr>
            <p:cNvPr id="410637" name="Text Box 13"/>
            <p:cNvSpPr txBox="1">
              <a:spLocks noChangeArrowheads="1"/>
            </p:cNvSpPr>
            <p:nvPr/>
          </p:nvSpPr>
          <p:spPr bwMode="auto">
            <a:xfrm>
              <a:off x="2103" y="3369"/>
              <a:ext cx="2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</a:p>
          </p:txBody>
        </p:sp>
        <p:sp>
          <p:nvSpPr>
            <p:cNvPr id="410638" name="AutoShape 14"/>
            <p:cNvSpPr>
              <a:spLocks/>
            </p:cNvSpPr>
            <p:nvPr/>
          </p:nvSpPr>
          <p:spPr bwMode="auto">
            <a:xfrm rot="10800000">
              <a:off x="2290" y="3461"/>
              <a:ext cx="46" cy="151"/>
            </a:xfrm>
            <a:prstGeom prst="rightBrace">
              <a:avLst>
                <a:gd name="adj1" fmla="val 77476"/>
                <a:gd name="adj2" fmla="val 4720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de-DE">
                <a:latin typeface="Helvetica" panose="020B0604020202020204" pitchFamily="34" charset="0"/>
              </a:endParaRPr>
            </a:p>
          </p:txBody>
        </p:sp>
      </p:grpSp>
      <p:grpSp>
        <p:nvGrpSpPr>
          <p:cNvPr id="391183" name="Group 15"/>
          <p:cNvGrpSpPr>
            <a:grpSpLocks/>
          </p:cNvGrpSpPr>
          <p:nvPr/>
        </p:nvGrpSpPr>
        <p:grpSpPr bwMode="auto">
          <a:xfrm>
            <a:off x="6099175" y="1301750"/>
            <a:ext cx="2736850" cy="1584325"/>
            <a:chOff x="316" y="3038"/>
            <a:chExt cx="1724" cy="998"/>
          </a:xfrm>
        </p:grpSpPr>
        <p:sp>
          <p:nvSpPr>
            <p:cNvPr id="410640" name="Rectangle 16"/>
            <p:cNvSpPr>
              <a:spLocks noChangeArrowheads="1"/>
            </p:cNvSpPr>
            <p:nvPr/>
          </p:nvSpPr>
          <p:spPr bwMode="auto">
            <a:xfrm>
              <a:off x="316" y="3038"/>
              <a:ext cx="1724" cy="99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de-DE">
                <a:latin typeface="Helvetica" panose="020B0604020202020204" pitchFamily="34" charset="0"/>
              </a:endParaRPr>
            </a:p>
          </p:txBody>
        </p:sp>
        <p:grpSp>
          <p:nvGrpSpPr>
            <p:cNvPr id="410641" name="Group 17"/>
            <p:cNvGrpSpPr>
              <a:grpSpLocks/>
            </p:cNvGrpSpPr>
            <p:nvPr/>
          </p:nvGrpSpPr>
          <p:grpSpPr bwMode="auto">
            <a:xfrm rot="-3210215">
              <a:off x="429" y="3115"/>
              <a:ext cx="684" cy="680"/>
              <a:chOff x="2300" y="3158"/>
              <a:chExt cx="684" cy="680"/>
            </a:xfrm>
          </p:grpSpPr>
          <p:sp>
            <p:nvSpPr>
              <p:cNvPr id="410642" name="Oval 18"/>
              <p:cNvSpPr>
                <a:spLocks noChangeArrowheads="1"/>
              </p:cNvSpPr>
              <p:nvPr/>
            </p:nvSpPr>
            <p:spPr bwMode="auto">
              <a:xfrm>
                <a:off x="2300" y="3158"/>
                <a:ext cx="639" cy="68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43" name="Line 19"/>
              <p:cNvSpPr>
                <a:spLocks noChangeShapeType="1"/>
              </p:cNvSpPr>
              <p:nvPr/>
            </p:nvSpPr>
            <p:spPr bwMode="auto">
              <a:xfrm>
                <a:off x="2939" y="344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44" name="Rectangle 20"/>
              <p:cNvSpPr>
                <a:spLocks noChangeArrowheads="1"/>
              </p:cNvSpPr>
              <p:nvPr/>
            </p:nvSpPr>
            <p:spPr bwMode="auto">
              <a:xfrm>
                <a:off x="2848" y="3548"/>
                <a:ext cx="136" cy="11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645" name="Group 21"/>
            <p:cNvGrpSpPr>
              <a:grpSpLocks/>
            </p:cNvGrpSpPr>
            <p:nvPr/>
          </p:nvGrpSpPr>
          <p:grpSpPr bwMode="auto">
            <a:xfrm>
              <a:off x="1247" y="3203"/>
              <a:ext cx="684" cy="680"/>
              <a:chOff x="2300" y="3158"/>
              <a:chExt cx="684" cy="680"/>
            </a:xfrm>
          </p:grpSpPr>
          <p:sp>
            <p:nvSpPr>
              <p:cNvPr id="410646" name="Oval 22"/>
              <p:cNvSpPr>
                <a:spLocks noChangeArrowheads="1"/>
              </p:cNvSpPr>
              <p:nvPr/>
            </p:nvSpPr>
            <p:spPr bwMode="auto">
              <a:xfrm>
                <a:off x="2300" y="3158"/>
                <a:ext cx="639" cy="68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47" name="Line 23"/>
              <p:cNvSpPr>
                <a:spLocks noChangeShapeType="1"/>
              </p:cNvSpPr>
              <p:nvPr/>
            </p:nvSpPr>
            <p:spPr bwMode="auto">
              <a:xfrm>
                <a:off x="2939" y="344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48" name="Rectangle 24"/>
              <p:cNvSpPr>
                <a:spLocks noChangeArrowheads="1"/>
              </p:cNvSpPr>
              <p:nvPr/>
            </p:nvSpPr>
            <p:spPr bwMode="auto">
              <a:xfrm>
                <a:off x="2848" y="3548"/>
                <a:ext cx="136" cy="11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649" name="Group 25"/>
            <p:cNvGrpSpPr>
              <a:grpSpLocks/>
            </p:cNvGrpSpPr>
            <p:nvPr/>
          </p:nvGrpSpPr>
          <p:grpSpPr bwMode="auto">
            <a:xfrm rot="2379756">
              <a:off x="1247" y="3162"/>
              <a:ext cx="412" cy="410"/>
              <a:chOff x="3829" y="3156"/>
              <a:chExt cx="412" cy="410"/>
            </a:xfrm>
          </p:grpSpPr>
          <p:sp>
            <p:nvSpPr>
              <p:cNvPr id="410650" name="Oval 26"/>
              <p:cNvSpPr>
                <a:spLocks noChangeArrowheads="1"/>
              </p:cNvSpPr>
              <p:nvPr/>
            </p:nvSpPr>
            <p:spPr bwMode="auto">
              <a:xfrm>
                <a:off x="3829" y="3156"/>
                <a:ext cx="385" cy="4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51" name="Line 27"/>
              <p:cNvSpPr>
                <a:spLocks noChangeShapeType="1"/>
              </p:cNvSpPr>
              <p:nvPr/>
            </p:nvSpPr>
            <p:spPr bwMode="auto">
              <a:xfrm rot="-600000">
                <a:off x="4215" y="3337"/>
                <a:ext cx="0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52" name="Rectangle 28"/>
              <p:cNvSpPr>
                <a:spLocks noChangeArrowheads="1"/>
              </p:cNvSpPr>
              <p:nvPr/>
            </p:nvSpPr>
            <p:spPr bwMode="auto">
              <a:xfrm>
                <a:off x="4159" y="3391"/>
                <a:ext cx="82" cy="7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653" name="Group 29"/>
            <p:cNvGrpSpPr>
              <a:grpSpLocks/>
            </p:cNvGrpSpPr>
            <p:nvPr/>
          </p:nvGrpSpPr>
          <p:grpSpPr bwMode="auto">
            <a:xfrm rot="-7719588">
              <a:off x="975" y="3564"/>
              <a:ext cx="412" cy="410"/>
              <a:chOff x="3829" y="3156"/>
              <a:chExt cx="412" cy="410"/>
            </a:xfrm>
          </p:grpSpPr>
          <p:sp>
            <p:nvSpPr>
              <p:cNvPr id="410654" name="Oval 30"/>
              <p:cNvSpPr>
                <a:spLocks noChangeArrowheads="1"/>
              </p:cNvSpPr>
              <p:nvPr/>
            </p:nvSpPr>
            <p:spPr bwMode="auto">
              <a:xfrm>
                <a:off x="3829" y="3156"/>
                <a:ext cx="385" cy="4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55" name="Line 31"/>
              <p:cNvSpPr>
                <a:spLocks noChangeShapeType="1"/>
              </p:cNvSpPr>
              <p:nvPr/>
            </p:nvSpPr>
            <p:spPr bwMode="auto">
              <a:xfrm rot="-600000">
                <a:off x="4215" y="3337"/>
                <a:ext cx="0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56" name="Rectangle 32"/>
              <p:cNvSpPr>
                <a:spLocks noChangeArrowheads="1"/>
              </p:cNvSpPr>
              <p:nvPr/>
            </p:nvSpPr>
            <p:spPr bwMode="auto">
              <a:xfrm>
                <a:off x="4159" y="3391"/>
                <a:ext cx="82" cy="7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657" name="Group 33"/>
            <p:cNvGrpSpPr>
              <a:grpSpLocks/>
            </p:cNvGrpSpPr>
            <p:nvPr/>
          </p:nvGrpSpPr>
          <p:grpSpPr bwMode="auto">
            <a:xfrm>
              <a:off x="385" y="3111"/>
              <a:ext cx="412" cy="410"/>
              <a:chOff x="3829" y="3156"/>
              <a:chExt cx="412" cy="410"/>
            </a:xfrm>
          </p:grpSpPr>
          <p:sp>
            <p:nvSpPr>
              <p:cNvPr id="410658" name="Oval 34"/>
              <p:cNvSpPr>
                <a:spLocks noChangeArrowheads="1"/>
              </p:cNvSpPr>
              <p:nvPr/>
            </p:nvSpPr>
            <p:spPr bwMode="auto">
              <a:xfrm>
                <a:off x="3829" y="3156"/>
                <a:ext cx="385" cy="4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59" name="Line 35"/>
              <p:cNvSpPr>
                <a:spLocks noChangeShapeType="1"/>
              </p:cNvSpPr>
              <p:nvPr/>
            </p:nvSpPr>
            <p:spPr bwMode="auto">
              <a:xfrm rot="-600000">
                <a:off x="4215" y="3337"/>
                <a:ext cx="0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60" name="Rectangle 36"/>
              <p:cNvSpPr>
                <a:spLocks noChangeArrowheads="1"/>
              </p:cNvSpPr>
              <p:nvPr/>
            </p:nvSpPr>
            <p:spPr bwMode="auto">
              <a:xfrm>
                <a:off x="4159" y="3391"/>
                <a:ext cx="82" cy="7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661" name="Group 37"/>
            <p:cNvGrpSpPr>
              <a:grpSpLocks/>
            </p:cNvGrpSpPr>
            <p:nvPr/>
          </p:nvGrpSpPr>
          <p:grpSpPr bwMode="auto">
            <a:xfrm>
              <a:off x="1610" y="3702"/>
              <a:ext cx="276" cy="275"/>
              <a:chOff x="3829" y="3156"/>
              <a:chExt cx="412" cy="410"/>
            </a:xfrm>
          </p:grpSpPr>
          <p:sp>
            <p:nvSpPr>
              <p:cNvPr id="410662" name="Oval 38"/>
              <p:cNvSpPr>
                <a:spLocks noChangeArrowheads="1"/>
              </p:cNvSpPr>
              <p:nvPr/>
            </p:nvSpPr>
            <p:spPr bwMode="auto">
              <a:xfrm>
                <a:off x="3829" y="3156"/>
                <a:ext cx="385" cy="4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63" name="Line 39"/>
              <p:cNvSpPr>
                <a:spLocks noChangeShapeType="1"/>
              </p:cNvSpPr>
              <p:nvPr/>
            </p:nvSpPr>
            <p:spPr bwMode="auto">
              <a:xfrm rot="-600000">
                <a:off x="4215" y="3337"/>
                <a:ext cx="0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64" name="Rectangle 40"/>
              <p:cNvSpPr>
                <a:spLocks noChangeArrowheads="1"/>
              </p:cNvSpPr>
              <p:nvPr/>
            </p:nvSpPr>
            <p:spPr bwMode="auto">
              <a:xfrm>
                <a:off x="4159" y="3391"/>
                <a:ext cx="82" cy="7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665" name="Group 41"/>
            <p:cNvGrpSpPr>
              <a:grpSpLocks/>
            </p:cNvGrpSpPr>
            <p:nvPr/>
          </p:nvGrpSpPr>
          <p:grpSpPr bwMode="auto">
            <a:xfrm>
              <a:off x="1519" y="3067"/>
              <a:ext cx="276" cy="275"/>
              <a:chOff x="3829" y="3156"/>
              <a:chExt cx="412" cy="410"/>
            </a:xfrm>
          </p:grpSpPr>
          <p:sp>
            <p:nvSpPr>
              <p:cNvPr id="410666" name="Oval 42"/>
              <p:cNvSpPr>
                <a:spLocks noChangeArrowheads="1"/>
              </p:cNvSpPr>
              <p:nvPr/>
            </p:nvSpPr>
            <p:spPr bwMode="auto">
              <a:xfrm>
                <a:off x="3829" y="3156"/>
                <a:ext cx="385" cy="4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67" name="Line 43"/>
              <p:cNvSpPr>
                <a:spLocks noChangeShapeType="1"/>
              </p:cNvSpPr>
              <p:nvPr/>
            </p:nvSpPr>
            <p:spPr bwMode="auto">
              <a:xfrm rot="-600000">
                <a:off x="4215" y="3337"/>
                <a:ext cx="0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68" name="Rectangle 44"/>
              <p:cNvSpPr>
                <a:spLocks noChangeArrowheads="1"/>
              </p:cNvSpPr>
              <p:nvPr/>
            </p:nvSpPr>
            <p:spPr bwMode="auto">
              <a:xfrm>
                <a:off x="4159" y="3391"/>
                <a:ext cx="82" cy="7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669" name="Group 45"/>
            <p:cNvGrpSpPr>
              <a:grpSpLocks/>
            </p:cNvGrpSpPr>
            <p:nvPr/>
          </p:nvGrpSpPr>
          <p:grpSpPr bwMode="auto">
            <a:xfrm rot="10800000">
              <a:off x="431" y="3657"/>
              <a:ext cx="276" cy="275"/>
              <a:chOff x="3829" y="3156"/>
              <a:chExt cx="412" cy="410"/>
            </a:xfrm>
          </p:grpSpPr>
          <p:sp>
            <p:nvSpPr>
              <p:cNvPr id="410670" name="Oval 46"/>
              <p:cNvSpPr>
                <a:spLocks noChangeArrowheads="1"/>
              </p:cNvSpPr>
              <p:nvPr/>
            </p:nvSpPr>
            <p:spPr bwMode="auto">
              <a:xfrm>
                <a:off x="3829" y="3156"/>
                <a:ext cx="385" cy="4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71" name="Line 47"/>
              <p:cNvSpPr>
                <a:spLocks noChangeShapeType="1"/>
              </p:cNvSpPr>
              <p:nvPr/>
            </p:nvSpPr>
            <p:spPr bwMode="auto">
              <a:xfrm rot="-600000">
                <a:off x="4215" y="3337"/>
                <a:ext cx="0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72" name="Rectangle 48"/>
              <p:cNvSpPr>
                <a:spLocks noChangeArrowheads="1"/>
              </p:cNvSpPr>
              <p:nvPr/>
            </p:nvSpPr>
            <p:spPr bwMode="auto">
              <a:xfrm>
                <a:off x="4159" y="3391"/>
                <a:ext cx="82" cy="7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</p:grpSp>
      <p:grpSp>
        <p:nvGrpSpPr>
          <p:cNvPr id="391217" name="Group 49"/>
          <p:cNvGrpSpPr>
            <a:grpSpLocks/>
          </p:cNvGrpSpPr>
          <p:nvPr/>
        </p:nvGrpSpPr>
        <p:grpSpPr bwMode="auto">
          <a:xfrm>
            <a:off x="6157913" y="1403350"/>
            <a:ext cx="2590800" cy="1363663"/>
            <a:chOff x="385" y="3113"/>
            <a:chExt cx="1632" cy="859"/>
          </a:xfrm>
        </p:grpSpPr>
        <p:grpSp>
          <p:nvGrpSpPr>
            <p:cNvPr id="410674" name="Group 50"/>
            <p:cNvGrpSpPr>
              <a:grpSpLocks/>
            </p:cNvGrpSpPr>
            <p:nvPr/>
          </p:nvGrpSpPr>
          <p:grpSpPr bwMode="auto">
            <a:xfrm>
              <a:off x="1429" y="3793"/>
              <a:ext cx="135" cy="134"/>
              <a:chOff x="3421" y="3929"/>
              <a:chExt cx="135" cy="134"/>
            </a:xfrm>
          </p:grpSpPr>
          <p:sp>
            <p:nvSpPr>
              <p:cNvPr id="410675" name="Oval 51"/>
              <p:cNvSpPr>
                <a:spLocks noChangeArrowheads="1"/>
              </p:cNvSpPr>
              <p:nvPr/>
            </p:nvSpPr>
            <p:spPr bwMode="auto">
              <a:xfrm>
                <a:off x="3421" y="3929"/>
                <a:ext cx="126" cy="13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76" name="Line 52"/>
              <p:cNvSpPr>
                <a:spLocks noChangeShapeType="1"/>
              </p:cNvSpPr>
              <p:nvPr/>
            </p:nvSpPr>
            <p:spPr bwMode="auto">
              <a:xfrm rot="-1800000">
                <a:off x="3547" y="3986"/>
                <a:ext cx="0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77" name="Rectangle 53"/>
              <p:cNvSpPr>
                <a:spLocks noChangeArrowheads="1"/>
              </p:cNvSpPr>
              <p:nvPr/>
            </p:nvSpPr>
            <p:spPr bwMode="auto">
              <a:xfrm>
                <a:off x="3529" y="4006"/>
                <a:ext cx="27" cy="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678" name="Group 54"/>
            <p:cNvGrpSpPr>
              <a:grpSpLocks/>
            </p:cNvGrpSpPr>
            <p:nvPr/>
          </p:nvGrpSpPr>
          <p:grpSpPr bwMode="auto">
            <a:xfrm>
              <a:off x="975" y="3203"/>
              <a:ext cx="135" cy="134"/>
              <a:chOff x="3421" y="3929"/>
              <a:chExt cx="135" cy="134"/>
            </a:xfrm>
          </p:grpSpPr>
          <p:sp>
            <p:nvSpPr>
              <p:cNvPr id="410679" name="Oval 55"/>
              <p:cNvSpPr>
                <a:spLocks noChangeArrowheads="1"/>
              </p:cNvSpPr>
              <p:nvPr/>
            </p:nvSpPr>
            <p:spPr bwMode="auto">
              <a:xfrm>
                <a:off x="3421" y="3929"/>
                <a:ext cx="126" cy="13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80" name="Line 56"/>
              <p:cNvSpPr>
                <a:spLocks noChangeShapeType="1"/>
              </p:cNvSpPr>
              <p:nvPr/>
            </p:nvSpPr>
            <p:spPr bwMode="auto">
              <a:xfrm rot="-1800000">
                <a:off x="3547" y="3986"/>
                <a:ext cx="0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81" name="Rectangle 57"/>
              <p:cNvSpPr>
                <a:spLocks noChangeArrowheads="1"/>
              </p:cNvSpPr>
              <p:nvPr/>
            </p:nvSpPr>
            <p:spPr bwMode="auto">
              <a:xfrm>
                <a:off x="3529" y="4006"/>
                <a:ext cx="27" cy="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682" name="Group 58"/>
            <p:cNvGrpSpPr>
              <a:grpSpLocks/>
            </p:cNvGrpSpPr>
            <p:nvPr/>
          </p:nvGrpSpPr>
          <p:grpSpPr bwMode="auto">
            <a:xfrm>
              <a:off x="703" y="3521"/>
              <a:ext cx="135" cy="134"/>
              <a:chOff x="3421" y="3929"/>
              <a:chExt cx="135" cy="134"/>
            </a:xfrm>
          </p:grpSpPr>
          <p:sp>
            <p:nvSpPr>
              <p:cNvPr id="410683" name="Oval 59"/>
              <p:cNvSpPr>
                <a:spLocks noChangeArrowheads="1"/>
              </p:cNvSpPr>
              <p:nvPr/>
            </p:nvSpPr>
            <p:spPr bwMode="auto">
              <a:xfrm>
                <a:off x="3421" y="3929"/>
                <a:ext cx="126" cy="13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84" name="Line 60"/>
              <p:cNvSpPr>
                <a:spLocks noChangeShapeType="1"/>
              </p:cNvSpPr>
              <p:nvPr/>
            </p:nvSpPr>
            <p:spPr bwMode="auto">
              <a:xfrm rot="-1800000">
                <a:off x="3547" y="3986"/>
                <a:ext cx="0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85" name="Rectangle 61"/>
              <p:cNvSpPr>
                <a:spLocks noChangeArrowheads="1"/>
              </p:cNvSpPr>
              <p:nvPr/>
            </p:nvSpPr>
            <p:spPr bwMode="auto">
              <a:xfrm>
                <a:off x="3529" y="4006"/>
                <a:ext cx="27" cy="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686" name="Group 62"/>
            <p:cNvGrpSpPr>
              <a:grpSpLocks/>
            </p:cNvGrpSpPr>
            <p:nvPr/>
          </p:nvGrpSpPr>
          <p:grpSpPr bwMode="auto">
            <a:xfrm>
              <a:off x="1655" y="3294"/>
              <a:ext cx="135" cy="134"/>
              <a:chOff x="3421" y="3929"/>
              <a:chExt cx="135" cy="134"/>
            </a:xfrm>
          </p:grpSpPr>
          <p:sp>
            <p:nvSpPr>
              <p:cNvPr id="410687" name="Oval 63"/>
              <p:cNvSpPr>
                <a:spLocks noChangeArrowheads="1"/>
              </p:cNvSpPr>
              <p:nvPr/>
            </p:nvSpPr>
            <p:spPr bwMode="auto">
              <a:xfrm>
                <a:off x="3421" y="3929"/>
                <a:ext cx="126" cy="13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88" name="Line 64"/>
              <p:cNvSpPr>
                <a:spLocks noChangeShapeType="1"/>
              </p:cNvSpPr>
              <p:nvPr/>
            </p:nvSpPr>
            <p:spPr bwMode="auto">
              <a:xfrm rot="-1800000">
                <a:off x="3547" y="3986"/>
                <a:ext cx="0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89" name="Rectangle 65"/>
              <p:cNvSpPr>
                <a:spLocks noChangeArrowheads="1"/>
              </p:cNvSpPr>
              <p:nvPr/>
            </p:nvSpPr>
            <p:spPr bwMode="auto">
              <a:xfrm>
                <a:off x="3529" y="4006"/>
                <a:ext cx="27" cy="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690" name="Group 66"/>
            <p:cNvGrpSpPr>
              <a:grpSpLocks/>
            </p:cNvGrpSpPr>
            <p:nvPr/>
          </p:nvGrpSpPr>
          <p:grpSpPr bwMode="auto">
            <a:xfrm>
              <a:off x="613" y="3838"/>
              <a:ext cx="135" cy="134"/>
              <a:chOff x="3421" y="3929"/>
              <a:chExt cx="135" cy="134"/>
            </a:xfrm>
          </p:grpSpPr>
          <p:sp>
            <p:nvSpPr>
              <p:cNvPr id="410691" name="Oval 67"/>
              <p:cNvSpPr>
                <a:spLocks noChangeArrowheads="1"/>
              </p:cNvSpPr>
              <p:nvPr/>
            </p:nvSpPr>
            <p:spPr bwMode="auto">
              <a:xfrm>
                <a:off x="3421" y="3929"/>
                <a:ext cx="126" cy="13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92" name="Line 68"/>
              <p:cNvSpPr>
                <a:spLocks noChangeShapeType="1"/>
              </p:cNvSpPr>
              <p:nvPr/>
            </p:nvSpPr>
            <p:spPr bwMode="auto">
              <a:xfrm rot="-1800000">
                <a:off x="3547" y="3986"/>
                <a:ext cx="0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93" name="Rectangle 69"/>
              <p:cNvSpPr>
                <a:spLocks noChangeArrowheads="1"/>
              </p:cNvSpPr>
              <p:nvPr/>
            </p:nvSpPr>
            <p:spPr bwMode="auto">
              <a:xfrm>
                <a:off x="3529" y="4006"/>
                <a:ext cx="27" cy="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694" name="Group 70"/>
            <p:cNvGrpSpPr>
              <a:grpSpLocks/>
            </p:cNvGrpSpPr>
            <p:nvPr/>
          </p:nvGrpSpPr>
          <p:grpSpPr bwMode="auto">
            <a:xfrm>
              <a:off x="1882" y="3113"/>
              <a:ext cx="135" cy="134"/>
              <a:chOff x="3421" y="3929"/>
              <a:chExt cx="135" cy="134"/>
            </a:xfrm>
          </p:grpSpPr>
          <p:sp>
            <p:nvSpPr>
              <p:cNvPr id="410695" name="Oval 71"/>
              <p:cNvSpPr>
                <a:spLocks noChangeArrowheads="1"/>
              </p:cNvSpPr>
              <p:nvPr/>
            </p:nvSpPr>
            <p:spPr bwMode="auto">
              <a:xfrm>
                <a:off x="3421" y="3929"/>
                <a:ext cx="126" cy="13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696" name="Line 72"/>
              <p:cNvSpPr>
                <a:spLocks noChangeShapeType="1"/>
              </p:cNvSpPr>
              <p:nvPr/>
            </p:nvSpPr>
            <p:spPr bwMode="auto">
              <a:xfrm rot="-1800000">
                <a:off x="3547" y="3986"/>
                <a:ext cx="0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97" name="Rectangle 73"/>
              <p:cNvSpPr>
                <a:spLocks noChangeArrowheads="1"/>
              </p:cNvSpPr>
              <p:nvPr/>
            </p:nvSpPr>
            <p:spPr bwMode="auto">
              <a:xfrm>
                <a:off x="3529" y="4006"/>
                <a:ext cx="27" cy="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698" name="Group 74"/>
            <p:cNvGrpSpPr>
              <a:grpSpLocks/>
            </p:cNvGrpSpPr>
            <p:nvPr/>
          </p:nvGrpSpPr>
          <p:grpSpPr bwMode="auto">
            <a:xfrm>
              <a:off x="1111" y="3793"/>
              <a:ext cx="135" cy="134"/>
              <a:chOff x="3421" y="3929"/>
              <a:chExt cx="135" cy="134"/>
            </a:xfrm>
          </p:grpSpPr>
          <p:sp>
            <p:nvSpPr>
              <p:cNvPr id="410699" name="Oval 75"/>
              <p:cNvSpPr>
                <a:spLocks noChangeArrowheads="1"/>
              </p:cNvSpPr>
              <p:nvPr/>
            </p:nvSpPr>
            <p:spPr bwMode="auto">
              <a:xfrm>
                <a:off x="3421" y="3929"/>
                <a:ext cx="126" cy="13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700" name="Line 76"/>
              <p:cNvSpPr>
                <a:spLocks noChangeShapeType="1"/>
              </p:cNvSpPr>
              <p:nvPr/>
            </p:nvSpPr>
            <p:spPr bwMode="auto">
              <a:xfrm rot="-1800000">
                <a:off x="3547" y="3986"/>
                <a:ext cx="0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701" name="Rectangle 77"/>
              <p:cNvSpPr>
                <a:spLocks noChangeArrowheads="1"/>
              </p:cNvSpPr>
              <p:nvPr/>
            </p:nvSpPr>
            <p:spPr bwMode="auto">
              <a:xfrm>
                <a:off x="3529" y="4006"/>
                <a:ext cx="27" cy="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702" name="Group 78"/>
            <p:cNvGrpSpPr>
              <a:grpSpLocks/>
            </p:cNvGrpSpPr>
            <p:nvPr/>
          </p:nvGrpSpPr>
          <p:grpSpPr bwMode="auto">
            <a:xfrm>
              <a:off x="385" y="3203"/>
              <a:ext cx="135" cy="134"/>
              <a:chOff x="3421" y="3929"/>
              <a:chExt cx="135" cy="134"/>
            </a:xfrm>
          </p:grpSpPr>
          <p:sp>
            <p:nvSpPr>
              <p:cNvPr id="410703" name="Oval 79"/>
              <p:cNvSpPr>
                <a:spLocks noChangeArrowheads="1"/>
              </p:cNvSpPr>
              <p:nvPr/>
            </p:nvSpPr>
            <p:spPr bwMode="auto">
              <a:xfrm>
                <a:off x="3421" y="3929"/>
                <a:ext cx="126" cy="13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704" name="Line 80"/>
              <p:cNvSpPr>
                <a:spLocks noChangeShapeType="1"/>
              </p:cNvSpPr>
              <p:nvPr/>
            </p:nvSpPr>
            <p:spPr bwMode="auto">
              <a:xfrm rot="-1800000">
                <a:off x="3547" y="3986"/>
                <a:ext cx="0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705" name="Rectangle 81"/>
              <p:cNvSpPr>
                <a:spLocks noChangeArrowheads="1"/>
              </p:cNvSpPr>
              <p:nvPr/>
            </p:nvSpPr>
            <p:spPr bwMode="auto">
              <a:xfrm>
                <a:off x="3529" y="4006"/>
                <a:ext cx="27" cy="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706" name="Group 82"/>
            <p:cNvGrpSpPr>
              <a:grpSpLocks/>
            </p:cNvGrpSpPr>
            <p:nvPr/>
          </p:nvGrpSpPr>
          <p:grpSpPr bwMode="auto">
            <a:xfrm>
              <a:off x="1882" y="3612"/>
              <a:ext cx="135" cy="134"/>
              <a:chOff x="3421" y="3929"/>
              <a:chExt cx="135" cy="134"/>
            </a:xfrm>
          </p:grpSpPr>
          <p:sp>
            <p:nvSpPr>
              <p:cNvPr id="410707" name="Oval 83"/>
              <p:cNvSpPr>
                <a:spLocks noChangeArrowheads="1"/>
              </p:cNvSpPr>
              <p:nvPr/>
            </p:nvSpPr>
            <p:spPr bwMode="auto">
              <a:xfrm>
                <a:off x="3421" y="3929"/>
                <a:ext cx="126" cy="13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708" name="Line 84"/>
              <p:cNvSpPr>
                <a:spLocks noChangeShapeType="1"/>
              </p:cNvSpPr>
              <p:nvPr/>
            </p:nvSpPr>
            <p:spPr bwMode="auto">
              <a:xfrm rot="-1800000">
                <a:off x="3547" y="3986"/>
                <a:ext cx="0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709" name="Rectangle 85"/>
              <p:cNvSpPr>
                <a:spLocks noChangeArrowheads="1"/>
              </p:cNvSpPr>
              <p:nvPr/>
            </p:nvSpPr>
            <p:spPr bwMode="auto">
              <a:xfrm>
                <a:off x="3529" y="4006"/>
                <a:ext cx="27" cy="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410710" name="Group 86"/>
            <p:cNvGrpSpPr>
              <a:grpSpLocks/>
            </p:cNvGrpSpPr>
            <p:nvPr/>
          </p:nvGrpSpPr>
          <p:grpSpPr bwMode="auto">
            <a:xfrm>
              <a:off x="1339" y="3478"/>
              <a:ext cx="135" cy="134"/>
              <a:chOff x="3421" y="3929"/>
              <a:chExt cx="135" cy="134"/>
            </a:xfrm>
          </p:grpSpPr>
          <p:sp>
            <p:nvSpPr>
              <p:cNvPr id="410711" name="Oval 87"/>
              <p:cNvSpPr>
                <a:spLocks noChangeArrowheads="1"/>
              </p:cNvSpPr>
              <p:nvPr/>
            </p:nvSpPr>
            <p:spPr bwMode="auto">
              <a:xfrm>
                <a:off x="3421" y="3929"/>
                <a:ext cx="126" cy="13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  <p:sp>
            <p:nvSpPr>
              <p:cNvPr id="410712" name="Line 88"/>
              <p:cNvSpPr>
                <a:spLocks noChangeShapeType="1"/>
              </p:cNvSpPr>
              <p:nvPr/>
            </p:nvSpPr>
            <p:spPr bwMode="auto">
              <a:xfrm rot="-1800000">
                <a:off x="3547" y="3986"/>
                <a:ext cx="0" cy="1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713" name="Rectangle 89"/>
              <p:cNvSpPr>
                <a:spLocks noChangeArrowheads="1"/>
              </p:cNvSpPr>
              <p:nvPr/>
            </p:nvSpPr>
            <p:spPr bwMode="auto">
              <a:xfrm>
                <a:off x="3529" y="4006"/>
                <a:ext cx="27" cy="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de-DE">
                  <a:latin typeface="Helvetica" panose="020B0604020202020204" pitchFamily="34" charset="0"/>
                </a:endParaRPr>
              </a:p>
            </p:txBody>
          </p:sp>
        </p:grpSp>
      </p:grpSp>
      <p:grpSp>
        <p:nvGrpSpPr>
          <p:cNvPr id="391258" name="Group 90"/>
          <p:cNvGrpSpPr>
            <a:grpSpLocks/>
          </p:cNvGrpSpPr>
          <p:nvPr/>
        </p:nvGrpSpPr>
        <p:grpSpPr bwMode="auto">
          <a:xfrm>
            <a:off x="6103938" y="1303338"/>
            <a:ext cx="2743200" cy="1584325"/>
            <a:chOff x="3964" y="3039"/>
            <a:chExt cx="1728" cy="998"/>
          </a:xfrm>
        </p:grpSpPr>
        <p:sp>
          <p:nvSpPr>
            <p:cNvPr id="410715" name="Line 91"/>
            <p:cNvSpPr>
              <a:spLocks noChangeShapeType="1"/>
            </p:cNvSpPr>
            <p:nvPr/>
          </p:nvSpPr>
          <p:spPr bwMode="auto">
            <a:xfrm>
              <a:off x="4104" y="3045"/>
              <a:ext cx="0" cy="9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16" name="Line 92"/>
            <p:cNvSpPr>
              <a:spLocks noChangeShapeType="1"/>
            </p:cNvSpPr>
            <p:nvPr/>
          </p:nvSpPr>
          <p:spPr bwMode="auto">
            <a:xfrm>
              <a:off x="4240" y="3043"/>
              <a:ext cx="0" cy="9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17" name="Line 93"/>
            <p:cNvSpPr>
              <a:spLocks noChangeShapeType="1"/>
            </p:cNvSpPr>
            <p:nvPr/>
          </p:nvSpPr>
          <p:spPr bwMode="auto">
            <a:xfrm>
              <a:off x="4376" y="3043"/>
              <a:ext cx="0" cy="9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18" name="Line 94"/>
            <p:cNvSpPr>
              <a:spLocks noChangeShapeType="1"/>
            </p:cNvSpPr>
            <p:nvPr/>
          </p:nvSpPr>
          <p:spPr bwMode="auto">
            <a:xfrm>
              <a:off x="4512" y="3039"/>
              <a:ext cx="0" cy="9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19" name="Line 95"/>
            <p:cNvSpPr>
              <a:spLocks noChangeShapeType="1"/>
            </p:cNvSpPr>
            <p:nvPr/>
          </p:nvSpPr>
          <p:spPr bwMode="auto">
            <a:xfrm>
              <a:off x="4648" y="3039"/>
              <a:ext cx="0" cy="9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20" name="Line 96"/>
            <p:cNvSpPr>
              <a:spLocks noChangeShapeType="1"/>
            </p:cNvSpPr>
            <p:nvPr/>
          </p:nvSpPr>
          <p:spPr bwMode="auto">
            <a:xfrm>
              <a:off x="4784" y="3043"/>
              <a:ext cx="0" cy="9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21" name="Line 97"/>
            <p:cNvSpPr>
              <a:spLocks noChangeShapeType="1"/>
            </p:cNvSpPr>
            <p:nvPr/>
          </p:nvSpPr>
          <p:spPr bwMode="auto">
            <a:xfrm>
              <a:off x="4920" y="3043"/>
              <a:ext cx="0" cy="9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22" name="Line 98"/>
            <p:cNvSpPr>
              <a:spLocks noChangeShapeType="1"/>
            </p:cNvSpPr>
            <p:nvPr/>
          </p:nvSpPr>
          <p:spPr bwMode="auto">
            <a:xfrm>
              <a:off x="5056" y="3043"/>
              <a:ext cx="0" cy="9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23" name="Line 99"/>
            <p:cNvSpPr>
              <a:spLocks noChangeShapeType="1"/>
            </p:cNvSpPr>
            <p:nvPr/>
          </p:nvSpPr>
          <p:spPr bwMode="auto">
            <a:xfrm>
              <a:off x="5192" y="3039"/>
              <a:ext cx="0" cy="9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24" name="Line 100"/>
            <p:cNvSpPr>
              <a:spLocks noChangeShapeType="1"/>
            </p:cNvSpPr>
            <p:nvPr/>
          </p:nvSpPr>
          <p:spPr bwMode="auto">
            <a:xfrm>
              <a:off x="5328" y="3046"/>
              <a:ext cx="0" cy="9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25" name="Line 101"/>
            <p:cNvSpPr>
              <a:spLocks noChangeShapeType="1"/>
            </p:cNvSpPr>
            <p:nvPr/>
          </p:nvSpPr>
          <p:spPr bwMode="auto">
            <a:xfrm>
              <a:off x="5464" y="3039"/>
              <a:ext cx="0" cy="9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26" name="Line 102"/>
            <p:cNvSpPr>
              <a:spLocks noChangeShapeType="1"/>
            </p:cNvSpPr>
            <p:nvPr/>
          </p:nvSpPr>
          <p:spPr bwMode="auto">
            <a:xfrm>
              <a:off x="5600" y="3046"/>
              <a:ext cx="0" cy="9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27" name="Line 103"/>
            <p:cNvSpPr>
              <a:spLocks noChangeShapeType="1"/>
            </p:cNvSpPr>
            <p:nvPr/>
          </p:nvSpPr>
          <p:spPr bwMode="auto">
            <a:xfrm flipV="1">
              <a:off x="3967" y="3175"/>
              <a:ext cx="1724" cy="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28" name="Line 104"/>
            <p:cNvSpPr>
              <a:spLocks noChangeShapeType="1"/>
            </p:cNvSpPr>
            <p:nvPr/>
          </p:nvSpPr>
          <p:spPr bwMode="auto">
            <a:xfrm flipV="1">
              <a:off x="3968" y="3311"/>
              <a:ext cx="1724" cy="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29" name="Line 105"/>
            <p:cNvSpPr>
              <a:spLocks noChangeShapeType="1"/>
            </p:cNvSpPr>
            <p:nvPr/>
          </p:nvSpPr>
          <p:spPr bwMode="auto">
            <a:xfrm flipV="1">
              <a:off x="3968" y="3447"/>
              <a:ext cx="1724" cy="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30" name="Line 106"/>
            <p:cNvSpPr>
              <a:spLocks noChangeShapeType="1"/>
            </p:cNvSpPr>
            <p:nvPr/>
          </p:nvSpPr>
          <p:spPr bwMode="auto">
            <a:xfrm flipV="1">
              <a:off x="3964" y="3583"/>
              <a:ext cx="1724" cy="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31" name="Line 107"/>
            <p:cNvSpPr>
              <a:spLocks noChangeShapeType="1"/>
            </p:cNvSpPr>
            <p:nvPr/>
          </p:nvSpPr>
          <p:spPr bwMode="auto">
            <a:xfrm flipV="1">
              <a:off x="3968" y="3719"/>
              <a:ext cx="1724" cy="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32" name="Line 108"/>
            <p:cNvSpPr>
              <a:spLocks noChangeShapeType="1"/>
            </p:cNvSpPr>
            <p:nvPr/>
          </p:nvSpPr>
          <p:spPr bwMode="auto">
            <a:xfrm flipV="1">
              <a:off x="3968" y="3855"/>
              <a:ext cx="1724" cy="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733" name="Line 109"/>
            <p:cNvSpPr>
              <a:spLocks noChangeShapeType="1"/>
            </p:cNvSpPr>
            <p:nvPr/>
          </p:nvSpPr>
          <p:spPr bwMode="auto">
            <a:xfrm flipV="1">
              <a:off x="3968" y="3991"/>
              <a:ext cx="1724" cy="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91278" name="Rectangle 110"/>
          <p:cNvSpPr>
            <a:spLocks noChangeArrowheads="1"/>
          </p:cNvSpPr>
          <p:nvPr/>
        </p:nvSpPr>
        <p:spPr bwMode="auto">
          <a:xfrm>
            <a:off x="6099175" y="4365625"/>
            <a:ext cx="2736850" cy="15843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de-DE">
              <a:latin typeface="Helvetica" panose="020B0604020202020204" pitchFamily="34" charset="0"/>
            </a:endParaRPr>
          </a:p>
        </p:txBody>
      </p:sp>
      <p:grpSp>
        <p:nvGrpSpPr>
          <p:cNvPr id="391279" name="Group 111"/>
          <p:cNvGrpSpPr>
            <a:grpSpLocks/>
          </p:cNvGrpSpPr>
          <p:nvPr/>
        </p:nvGrpSpPr>
        <p:grpSpPr bwMode="auto">
          <a:xfrm>
            <a:off x="6151563" y="4411663"/>
            <a:ext cx="2590800" cy="1444625"/>
            <a:chOff x="3774" y="3074"/>
            <a:chExt cx="1632" cy="910"/>
          </a:xfrm>
        </p:grpSpPr>
        <p:grpSp>
          <p:nvGrpSpPr>
            <p:cNvPr id="410736" name="Group 112"/>
            <p:cNvGrpSpPr>
              <a:grpSpLocks/>
            </p:cNvGrpSpPr>
            <p:nvPr/>
          </p:nvGrpSpPr>
          <p:grpSpPr bwMode="auto">
            <a:xfrm>
              <a:off x="3810" y="3074"/>
              <a:ext cx="1546" cy="910"/>
              <a:chOff x="3810" y="3074"/>
              <a:chExt cx="1546" cy="910"/>
            </a:xfrm>
          </p:grpSpPr>
          <p:grpSp>
            <p:nvGrpSpPr>
              <p:cNvPr id="410737" name="Group 113"/>
              <p:cNvGrpSpPr>
                <a:grpSpLocks/>
              </p:cNvGrpSpPr>
              <p:nvPr/>
            </p:nvGrpSpPr>
            <p:grpSpPr bwMode="auto">
              <a:xfrm rot="-3210215">
                <a:off x="3854" y="3122"/>
                <a:ext cx="684" cy="680"/>
                <a:chOff x="2300" y="3158"/>
                <a:chExt cx="684" cy="680"/>
              </a:xfrm>
            </p:grpSpPr>
            <p:sp>
              <p:nvSpPr>
                <p:cNvPr id="410738" name="Oval 114"/>
                <p:cNvSpPr>
                  <a:spLocks noChangeArrowheads="1"/>
                </p:cNvSpPr>
                <p:nvPr/>
              </p:nvSpPr>
              <p:spPr bwMode="auto">
                <a:xfrm>
                  <a:off x="2300" y="3158"/>
                  <a:ext cx="639" cy="68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39" name="Line 115"/>
                <p:cNvSpPr>
                  <a:spLocks noChangeShapeType="1"/>
                </p:cNvSpPr>
                <p:nvPr/>
              </p:nvSpPr>
              <p:spPr bwMode="auto">
                <a:xfrm>
                  <a:off x="2939" y="3449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40" name="Rectangle 116"/>
                <p:cNvSpPr>
                  <a:spLocks noChangeArrowheads="1"/>
                </p:cNvSpPr>
                <p:nvPr/>
              </p:nvSpPr>
              <p:spPr bwMode="auto">
                <a:xfrm>
                  <a:off x="2848" y="3548"/>
                  <a:ext cx="136" cy="117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41" name="Group 117"/>
              <p:cNvGrpSpPr>
                <a:grpSpLocks/>
              </p:cNvGrpSpPr>
              <p:nvPr/>
            </p:nvGrpSpPr>
            <p:grpSpPr bwMode="auto">
              <a:xfrm>
                <a:off x="4672" y="3210"/>
                <a:ext cx="684" cy="680"/>
                <a:chOff x="2300" y="3158"/>
                <a:chExt cx="684" cy="680"/>
              </a:xfrm>
            </p:grpSpPr>
            <p:sp>
              <p:nvSpPr>
                <p:cNvPr id="410742" name="Oval 118"/>
                <p:cNvSpPr>
                  <a:spLocks noChangeArrowheads="1"/>
                </p:cNvSpPr>
                <p:nvPr/>
              </p:nvSpPr>
              <p:spPr bwMode="auto">
                <a:xfrm>
                  <a:off x="2300" y="3158"/>
                  <a:ext cx="639" cy="68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43" name="Line 119"/>
                <p:cNvSpPr>
                  <a:spLocks noChangeShapeType="1"/>
                </p:cNvSpPr>
                <p:nvPr/>
              </p:nvSpPr>
              <p:spPr bwMode="auto">
                <a:xfrm>
                  <a:off x="2939" y="3449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44" name="Rectangle 120"/>
                <p:cNvSpPr>
                  <a:spLocks noChangeArrowheads="1"/>
                </p:cNvSpPr>
                <p:nvPr/>
              </p:nvSpPr>
              <p:spPr bwMode="auto">
                <a:xfrm>
                  <a:off x="2848" y="3548"/>
                  <a:ext cx="136" cy="117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45" name="Group 121"/>
              <p:cNvGrpSpPr>
                <a:grpSpLocks/>
              </p:cNvGrpSpPr>
              <p:nvPr/>
            </p:nvGrpSpPr>
            <p:grpSpPr bwMode="auto">
              <a:xfrm rot="2379756">
                <a:off x="4672" y="3169"/>
                <a:ext cx="412" cy="410"/>
                <a:chOff x="3829" y="3156"/>
                <a:chExt cx="412" cy="410"/>
              </a:xfrm>
            </p:grpSpPr>
            <p:sp>
              <p:nvSpPr>
                <p:cNvPr id="410746" name="Oval 122"/>
                <p:cNvSpPr>
                  <a:spLocks noChangeArrowheads="1"/>
                </p:cNvSpPr>
                <p:nvPr/>
              </p:nvSpPr>
              <p:spPr bwMode="auto">
                <a:xfrm>
                  <a:off x="3829" y="3156"/>
                  <a:ext cx="385" cy="41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47" name="Line 123"/>
                <p:cNvSpPr>
                  <a:spLocks noChangeShapeType="1"/>
                </p:cNvSpPr>
                <p:nvPr/>
              </p:nvSpPr>
              <p:spPr bwMode="auto">
                <a:xfrm rot="-600000">
                  <a:off x="4215" y="3337"/>
                  <a:ext cx="0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48" name="Rectangle 124"/>
                <p:cNvSpPr>
                  <a:spLocks noChangeArrowheads="1"/>
                </p:cNvSpPr>
                <p:nvPr/>
              </p:nvSpPr>
              <p:spPr bwMode="auto">
                <a:xfrm>
                  <a:off x="4159" y="3391"/>
                  <a:ext cx="82" cy="7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49" name="Group 125"/>
              <p:cNvGrpSpPr>
                <a:grpSpLocks/>
              </p:cNvGrpSpPr>
              <p:nvPr/>
            </p:nvGrpSpPr>
            <p:grpSpPr bwMode="auto">
              <a:xfrm rot="-7719588">
                <a:off x="4400" y="3571"/>
                <a:ext cx="412" cy="410"/>
                <a:chOff x="3829" y="3156"/>
                <a:chExt cx="412" cy="410"/>
              </a:xfrm>
            </p:grpSpPr>
            <p:sp>
              <p:nvSpPr>
                <p:cNvPr id="410750" name="Oval 126"/>
                <p:cNvSpPr>
                  <a:spLocks noChangeArrowheads="1"/>
                </p:cNvSpPr>
                <p:nvPr/>
              </p:nvSpPr>
              <p:spPr bwMode="auto">
                <a:xfrm>
                  <a:off x="3829" y="3156"/>
                  <a:ext cx="385" cy="41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51" name="Line 127"/>
                <p:cNvSpPr>
                  <a:spLocks noChangeShapeType="1"/>
                </p:cNvSpPr>
                <p:nvPr/>
              </p:nvSpPr>
              <p:spPr bwMode="auto">
                <a:xfrm rot="-600000">
                  <a:off x="4215" y="3337"/>
                  <a:ext cx="0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52" name="Rectangle 128"/>
                <p:cNvSpPr>
                  <a:spLocks noChangeArrowheads="1"/>
                </p:cNvSpPr>
                <p:nvPr/>
              </p:nvSpPr>
              <p:spPr bwMode="auto">
                <a:xfrm>
                  <a:off x="4159" y="3391"/>
                  <a:ext cx="82" cy="7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53" name="Group 129"/>
              <p:cNvGrpSpPr>
                <a:grpSpLocks/>
              </p:cNvGrpSpPr>
              <p:nvPr/>
            </p:nvGrpSpPr>
            <p:grpSpPr bwMode="auto">
              <a:xfrm>
                <a:off x="3810" y="3118"/>
                <a:ext cx="412" cy="410"/>
                <a:chOff x="3829" y="3156"/>
                <a:chExt cx="412" cy="410"/>
              </a:xfrm>
            </p:grpSpPr>
            <p:sp>
              <p:nvSpPr>
                <p:cNvPr id="410754" name="Oval 130"/>
                <p:cNvSpPr>
                  <a:spLocks noChangeArrowheads="1"/>
                </p:cNvSpPr>
                <p:nvPr/>
              </p:nvSpPr>
              <p:spPr bwMode="auto">
                <a:xfrm>
                  <a:off x="3829" y="3156"/>
                  <a:ext cx="385" cy="41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55" name="Line 131"/>
                <p:cNvSpPr>
                  <a:spLocks noChangeShapeType="1"/>
                </p:cNvSpPr>
                <p:nvPr/>
              </p:nvSpPr>
              <p:spPr bwMode="auto">
                <a:xfrm rot="-600000">
                  <a:off x="4215" y="3337"/>
                  <a:ext cx="0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56" name="Rectangle 132"/>
                <p:cNvSpPr>
                  <a:spLocks noChangeArrowheads="1"/>
                </p:cNvSpPr>
                <p:nvPr/>
              </p:nvSpPr>
              <p:spPr bwMode="auto">
                <a:xfrm>
                  <a:off x="4159" y="3391"/>
                  <a:ext cx="82" cy="7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57" name="Group 133"/>
              <p:cNvGrpSpPr>
                <a:grpSpLocks/>
              </p:cNvGrpSpPr>
              <p:nvPr/>
            </p:nvGrpSpPr>
            <p:grpSpPr bwMode="auto">
              <a:xfrm>
                <a:off x="5035" y="3709"/>
                <a:ext cx="276" cy="275"/>
                <a:chOff x="3829" y="3156"/>
                <a:chExt cx="412" cy="410"/>
              </a:xfrm>
            </p:grpSpPr>
            <p:sp>
              <p:nvSpPr>
                <p:cNvPr id="410758" name="Oval 134"/>
                <p:cNvSpPr>
                  <a:spLocks noChangeArrowheads="1"/>
                </p:cNvSpPr>
                <p:nvPr/>
              </p:nvSpPr>
              <p:spPr bwMode="auto">
                <a:xfrm>
                  <a:off x="3829" y="3156"/>
                  <a:ext cx="385" cy="41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59" name="Line 135"/>
                <p:cNvSpPr>
                  <a:spLocks noChangeShapeType="1"/>
                </p:cNvSpPr>
                <p:nvPr/>
              </p:nvSpPr>
              <p:spPr bwMode="auto">
                <a:xfrm rot="-600000">
                  <a:off x="4215" y="3337"/>
                  <a:ext cx="0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60" name="Rectangle 136"/>
                <p:cNvSpPr>
                  <a:spLocks noChangeArrowheads="1"/>
                </p:cNvSpPr>
                <p:nvPr/>
              </p:nvSpPr>
              <p:spPr bwMode="auto">
                <a:xfrm>
                  <a:off x="4159" y="3391"/>
                  <a:ext cx="82" cy="7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61" name="Group 137"/>
              <p:cNvGrpSpPr>
                <a:grpSpLocks/>
              </p:cNvGrpSpPr>
              <p:nvPr/>
            </p:nvGrpSpPr>
            <p:grpSpPr bwMode="auto">
              <a:xfrm>
                <a:off x="4944" y="3074"/>
                <a:ext cx="276" cy="275"/>
                <a:chOff x="3829" y="3156"/>
                <a:chExt cx="412" cy="410"/>
              </a:xfrm>
            </p:grpSpPr>
            <p:sp>
              <p:nvSpPr>
                <p:cNvPr id="410762" name="Oval 138"/>
                <p:cNvSpPr>
                  <a:spLocks noChangeArrowheads="1"/>
                </p:cNvSpPr>
                <p:nvPr/>
              </p:nvSpPr>
              <p:spPr bwMode="auto">
                <a:xfrm>
                  <a:off x="3829" y="3156"/>
                  <a:ext cx="385" cy="41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63" name="Line 139"/>
                <p:cNvSpPr>
                  <a:spLocks noChangeShapeType="1"/>
                </p:cNvSpPr>
                <p:nvPr/>
              </p:nvSpPr>
              <p:spPr bwMode="auto">
                <a:xfrm rot="-600000">
                  <a:off x="4215" y="3337"/>
                  <a:ext cx="0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64" name="Rectangle 140"/>
                <p:cNvSpPr>
                  <a:spLocks noChangeArrowheads="1"/>
                </p:cNvSpPr>
                <p:nvPr/>
              </p:nvSpPr>
              <p:spPr bwMode="auto">
                <a:xfrm>
                  <a:off x="4159" y="3391"/>
                  <a:ext cx="82" cy="7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65" name="Group 141"/>
              <p:cNvGrpSpPr>
                <a:grpSpLocks/>
              </p:cNvGrpSpPr>
              <p:nvPr/>
            </p:nvGrpSpPr>
            <p:grpSpPr bwMode="auto">
              <a:xfrm rot="10800000">
                <a:off x="3856" y="3664"/>
                <a:ext cx="276" cy="275"/>
                <a:chOff x="3829" y="3156"/>
                <a:chExt cx="412" cy="410"/>
              </a:xfrm>
            </p:grpSpPr>
            <p:sp>
              <p:nvSpPr>
                <p:cNvPr id="410766" name="Oval 142"/>
                <p:cNvSpPr>
                  <a:spLocks noChangeArrowheads="1"/>
                </p:cNvSpPr>
                <p:nvPr/>
              </p:nvSpPr>
              <p:spPr bwMode="auto">
                <a:xfrm>
                  <a:off x="3829" y="3156"/>
                  <a:ext cx="385" cy="41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67" name="Line 143"/>
                <p:cNvSpPr>
                  <a:spLocks noChangeShapeType="1"/>
                </p:cNvSpPr>
                <p:nvPr/>
              </p:nvSpPr>
              <p:spPr bwMode="auto">
                <a:xfrm rot="-600000">
                  <a:off x="4215" y="3337"/>
                  <a:ext cx="0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68" name="Rectangle 144"/>
                <p:cNvSpPr>
                  <a:spLocks noChangeArrowheads="1"/>
                </p:cNvSpPr>
                <p:nvPr/>
              </p:nvSpPr>
              <p:spPr bwMode="auto">
                <a:xfrm>
                  <a:off x="4159" y="3391"/>
                  <a:ext cx="82" cy="7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</p:grpSp>
        <p:grpSp>
          <p:nvGrpSpPr>
            <p:cNvPr id="410769" name="Group 145"/>
            <p:cNvGrpSpPr>
              <a:grpSpLocks/>
            </p:cNvGrpSpPr>
            <p:nvPr/>
          </p:nvGrpSpPr>
          <p:grpSpPr bwMode="auto">
            <a:xfrm>
              <a:off x="3774" y="3113"/>
              <a:ext cx="1632" cy="859"/>
              <a:chOff x="385" y="3113"/>
              <a:chExt cx="1632" cy="859"/>
            </a:xfrm>
          </p:grpSpPr>
          <p:grpSp>
            <p:nvGrpSpPr>
              <p:cNvPr id="410770" name="Group 146"/>
              <p:cNvGrpSpPr>
                <a:grpSpLocks/>
              </p:cNvGrpSpPr>
              <p:nvPr/>
            </p:nvGrpSpPr>
            <p:grpSpPr bwMode="auto">
              <a:xfrm>
                <a:off x="1429" y="3793"/>
                <a:ext cx="135" cy="134"/>
                <a:chOff x="3421" y="3929"/>
                <a:chExt cx="135" cy="134"/>
              </a:xfrm>
            </p:grpSpPr>
            <p:sp>
              <p:nvSpPr>
                <p:cNvPr id="410771" name="Oval 147"/>
                <p:cNvSpPr>
                  <a:spLocks noChangeArrowheads="1"/>
                </p:cNvSpPr>
                <p:nvPr/>
              </p:nvSpPr>
              <p:spPr bwMode="auto">
                <a:xfrm>
                  <a:off x="3421" y="3929"/>
                  <a:ext cx="126" cy="134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72" name="Line 148"/>
                <p:cNvSpPr>
                  <a:spLocks noChangeShapeType="1"/>
                </p:cNvSpPr>
                <p:nvPr/>
              </p:nvSpPr>
              <p:spPr bwMode="auto">
                <a:xfrm rot="-1800000">
                  <a:off x="3547" y="3986"/>
                  <a:ext cx="0" cy="1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73" name="Rectangle 149"/>
                <p:cNvSpPr>
                  <a:spLocks noChangeArrowheads="1"/>
                </p:cNvSpPr>
                <p:nvPr/>
              </p:nvSpPr>
              <p:spPr bwMode="auto">
                <a:xfrm>
                  <a:off x="3529" y="4006"/>
                  <a:ext cx="27" cy="2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74" name="Group 150"/>
              <p:cNvGrpSpPr>
                <a:grpSpLocks/>
              </p:cNvGrpSpPr>
              <p:nvPr/>
            </p:nvGrpSpPr>
            <p:grpSpPr bwMode="auto">
              <a:xfrm>
                <a:off x="975" y="3203"/>
                <a:ext cx="135" cy="134"/>
                <a:chOff x="3421" y="3929"/>
                <a:chExt cx="135" cy="134"/>
              </a:xfrm>
            </p:grpSpPr>
            <p:sp>
              <p:nvSpPr>
                <p:cNvPr id="410775" name="Oval 151"/>
                <p:cNvSpPr>
                  <a:spLocks noChangeArrowheads="1"/>
                </p:cNvSpPr>
                <p:nvPr/>
              </p:nvSpPr>
              <p:spPr bwMode="auto">
                <a:xfrm>
                  <a:off x="3421" y="3929"/>
                  <a:ext cx="126" cy="134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76" name="Line 152"/>
                <p:cNvSpPr>
                  <a:spLocks noChangeShapeType="1"/>
                </p:cNvSpPr>
                <p:nvPr/>
              </p:nvSpPr>
              <p:spPr bwMode="auto">
                <a:xfrm rot="-1800000">
                  <a:off x="3547" y="3986"/>
                  <a:ext cx="0" cy="1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77" name="Rectangle 153"/>
                <p:cNvSpPr>
                  <a:spLocks noChangeArrowheads="1"/>
                </p:cNvSpPr>
                <p:nvPr/>
              </p:nvSpPr>
              <p:spPr bwMode="auto">
                <a:xfrm>
                  <a:off x="3529" y="4006"/>
                  <a:ext cx="27" cy="2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78" name="Group 154"/>
              <p:cNvGrpSpPr>
                <a:grpSpLocks/>
              </p:cNvGrpSpPr>
              <p:nvPr/>
            </p:nvGrpSpPr>
            <p:grpSpPr bwMode="auto">
              <a:xfrm>
                <a:off x="703" y="3521"/>
                <a:ext cx="135" cy="134"/>
                <a:chOff x="3421" y="3929"/>
                <a:chExt cx="135" cy="134"/>
              </a:xfrm>
            </p:grpSpPr>
            <p:sp>
              <p:nvSpPr>
                <p:cNvPr id="410779" name="Oval 155"/>
                <p:cNvSpPr>
                  <a:spLocks noChangeArrowheads="1"/>
                </p:cNvSpPr>
                <p:nvPr/>
              </p:nvSpPr>
              <p:spPr bwMode="auto">
                <a:xfrm>
                  <a:off x="3421" y="3929"/>
                  <a:ext cx="126" cy="134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80" name="Line 156"/>
                <p:cNvSpPr>
                  <a:spLocks noChangeShapeType="1"/>
                </p:cNvSpPr>
                <p:nvPr/>
              </p:nvSpPr>
              <p:spPr bwMode="auto">
                <a:xfrm rot="-1800000">
                  <a:off x="3547" y="3986"/>
                  <a:ext cx="0" cy="1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81" name="Rectangle 157"/>
                <p:cNvSpPr>
                  <a:spLocks noChangeArrowheads="1"/>
                </p:cNvSpPr>
                <p:nvPr/>
              </p:nvSpPr>
              <p:spPr bwMode="auto">
                <a:xfrm>
                  <a:off x="3529" y="4006"/>
                  <a:ext cx="27" cy="2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82" name="Group 158"/>
              <p:cNvGrpSpPr>
                <a:grpSpLocks/>
              </p:cNvGrpSpPr>
              <p:nvPr/>
            </p:nvGrpSpPr>
            <p:grpSpPr bwMode="auto">
              <a:xfrm>
                <a:off x="1655" y="3294"/>
                <a:ext cx="135" cy="134"/>
                <a:chOff x="3421" y="3929"/>
                <a:chExt cx="135" cy="134"/>
              </a:xfrm>
            </p:grpSpPr>
            <p:sp>
              <p:nvSpPr>
                <p:cNvPr id="410783" name="Oval 159"/>
                <p:cNvSpPr>
                  <a:spLocks noChangeArrowheads="1"/>
                </p:cNvSpPr>
                <p:nvPr/>
              </p:nvSpPr>
              <p:spPr bwMode="auto">
                <a:xfrm>
                  <a:off x="3421" y="3929"/>
                  <a:ext cx="126" cy="134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84" name="Line 160"/>
                <p:cNvSpPr>
                  <a:spLocks noChangeShapeType="1"/>
                </p:cNvSpPr>
                <p:nvPr/>
              </p:nvSpPr>
              <p:spPr bwMode="auto">
                <a:xfrm rot="-1800000">
                  <a:off x="3547" y="3986"/>
                  <a:ext cx="0" cy="1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85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29" y="4006"/>
                  <a:ext cx="27" cy="2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86" name="Group 162"/>
              <p:cNvGrpSpPr>
                <a:grpSpLocks/>
              </p:cNvGrpSpPr>
              <p:nvPr/>
            </p:nvGrpSpPr>
            <p:grpSpPr bwMode="auto">
              <a:xfrm>
                <a:off x="613" y="3838"/>
                <a:ext cx="135" cy="134"/>
                <a:chOff x="3421" y="3929"/>
                <a:chExt cx="135" cy="134"/>
              </a:xfrm>
            </p:grpSpPr>
            <p:sp>
              <p:nvSpPr>
                <p:cNvPr id="410787" name="Oval 163"/>
                <p:cNvSpPr>
                  <a:spLocks noChangeArrowheads="1"/>
                </p:cNvSpPr>
                <p:nvPr/>
              </p:nvSpPr>
              <p:spPr bwMode="auto">
                <a:xfrm>
                  <a:off x="3421" y="3929"/>
                  <a:ext cx="126" cy="134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88" name="Line 164"/>
                <p:cNvSpPr>
                  <a:spLocks noChangeShapeType="1"/>
                </p:cNvSpPr>
                <p:nvPr/>
              </p:nvSpPr>
              <p:spPr bwMode="auto">
                <a:xfrm rot="-1800000">
                  <a:off x="3547" y="3986"/>
                  <a:ext cx="0" cy="1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89" name="Rectangle 165"/>
                <p:cNvSpPr>
                  <a:spLocks noChangeArrowheads="1"/>
                </p:cNvSpPr>
                <p:nvPr/>
              </p:nvSpPr>
              <p:spPr bwMode="auto">
                <a:xfrm>
                  <a:off x="3529" y="4006"/>
                  <a:ext cx="27" cy="2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90" name="Group 166"/>
              <p:cNvGrpSpPr>
                <a:grpSpLocks/>
              </p:cNvGrpSpPr>
              <p:nvPr/>
            </p:nvGrpSpPr>
            <p:grpSpPr bwMode="auto">
              <a:xfrm>
                <a:off x="1882" y="3113"/>
                <a:ext cx="135" cy="134"/>
                <a:chOff x="3421" y="3929"/>
                <a:chExt cx="135" cy="134"/>
              </a:xfrm>
            </p:grpSpPr>
            <p:sp>
              <p:nvSpPr>
                <p:cNvPr id="410791" name="Oval 167"/>
                <p:cNvSpPr>
                  <a:spLocks noChangeArrowheads="1"/>
                </p:cNvSpPr>
                <p:nvPr/>
              </p:nvSpPr>
              <p:spPr bwMode="auto">
                <a:xfrm>
                  <a:off x="3421" y="3929"/>
                  <a:ext cx="126" cy="134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92" name="Line 168"/>
                <p:cNvSpPr>
                  <a:spLocks noChangeShapeType="1"/>
                </p:cNvSpPr>
                <p:nvPr/>
              </p:nvSpPr>
              <p:spPr bwMode="auto">
                <a:xfrm rot="-1800000">
                  <a:off x="3547" y="3986"/>
                  <a:ext cx="0" cy="1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93" name="Rectangle 169"/>
                <p:cNvSpPr>
                  <a:spLocks noChangeArrowheads="1"/>
                </p:cNvSpPr>
                <p:nvPr/>
              </p:nvSpPr>
              <p:spPr bwMode="auto">
                <a:xfrm>
                  <a:off x="3529" y="4006"/>
                  <a:ext cx="27" cy="2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94" name="Group 170"/>
              <p:cNvGrpSpPr>
                <a:grpSpLocks/>
              </p:cNvGrpSpPr>
              <p:nvPr/>
            </p:nvGrpSpPr>
            <p:grpSpPr bwMode="auto">
              <a:xfrm>
                <a:off x="1111" y="3793"/>
                <a:ext cx="135" cy="134"/>
                <a:chOff x="3421" y="3929"/>
                <a:chExt cx="135" cy="134"/>
              </a:xfrm>
            </p:grpSpPr>
            <p:sp>
              <p:nvSpPr>
                <p:cNvPr id="410795" name="Oval 171"/>
                <p:cNvSpPr>
                  <a:spLocks noChangeArrowheads="1"/>
                </p:cNvSpPr>
                <p:nvPr/>
              </p:nvSpPr>
              <p:spPr bwMode="auto">
                <a:xfrm>
                  <a:off x="3421" y="3929"/>
                  <a:ext cx="126" cy="134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796" name="Line 172"/>
                <p:cNvSpPr>
                  <a:spLocks noChangeShapeType="1"/>
                </p:cNvSpPr>
                <p:nvPr/>
              </p:nvSpPr>
              <p:spPr bwMode="auto">
                <a:xfrm rot="-1800000">
                  <a:off x="3547" y="3986"/>
                  <a:ext cx="0" cy="1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797" name="Rectangle 173"/>
                <p:cNvSpPr>
                  <a:spLocks noChangeArrowheads="1"/>
                </p:cNvSpPr>
                <p:nvPr/>
              </p:nvSpPr>
              <p:spPr bwMode="auto">
                <a:xfrm>
                  <a:off x="3529" y="4006"/>
                  <a:ext cx="27" cy="2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798" name="Group 174"/>
              <p:cNvGrpSpPr>
                <a:grpSpLocks/>
              </p:cNvGrpSpPr>
              <p:nvPr/>
            </p:nvGrpSpPr>
            <p:grpSpPr bwMode="auto">
              <a:xfrm>
                <a:off x="385" y="3203"/>
                <a:ext cx="135" cy="134"/>
                <a:chOff x="3421" y="3929"/>
                <a:chExt cx="135" cy="134"/>
              </a:xfrm>
            </p:grpSpPr>
            <p:sp>
              <p:nvSpPr>
                <p:cNvPr id="410799" name="Oval 175"/>
                <p:cNvSpPr>
                  <a:spLocks noChangeArrowheads="1"/>
                </p:cNvSpPr>
                <p:nvPr/>
              </p:nvSpPr>
              <p:spPr bwMode="auto">
                <a:xfrm>
                  <a:off x="3421" y="3929"/>
                  <a:ext cx="126" cy="134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800" name="Line 176"/>
                <p:cNvSpPr>
                  <a:spLocks noChangeShapeType="1"/>
                </p:cNvSpPr>
                <p:nvPr/>
              </p:nvSpPr>
              <p:spPr bwMode="auto">
                <a:xfrm rot="-1800000">
                  <a:off x="3547" y="3986"/>
                  <a:ext cx="0" cy="1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801" name="Rectangle 177"/>
                <p:cNvSpPr>
                  <a:spLocks noChangeArrowheads="1"/>
                </p:cNvSpPr>
                <p:nvPr/>
              </p:nvSpPr>
              <p:spPr bwMode="auto">
                <a:xfrm>
                  <a:off x="3529" y="4006"/>
                  <a:ext cx="27" cy="2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802" name="Group 178"/>
              <p:cNvGrpSpPr>
                <a:grpSpLocks/>
              </p:cNvGrpSpPr>
              <p:nvPr/>
            </p:nvGrpSpPr>
            <p:grpSpPr bwMode="auto">
              <a:xfrm>
                <a:off x="1882" y="3612"/>
                <a:ext cx="135" cy="134"/>
                <a:chOff x="3421" y="3929"/>
                <a:chExt cx="135" cy="134"/>
              </a:xfrm>
            </p:grpSpPr>
            <p:sp>
              <p:nvSpPr>
                <p:cNvPr id="410803" name="Oval 179"/>
                <p:cNvSpPr>
                  <a:spLocks noChangeArrowheads="1"/>
                </p:cNvSpPr>
                <p:nvPr/>
              </p:nvSpPr>
              <p:spPr bwMode="auto">
                <a:xfrm>
                  <a:off x="3421" y="3929"/>
                  <a:ext cx="126" cy="134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804" name="Line 180"/>
                <p:cNvSpPr>
                  <a:spLocks noChangeShapeType="1"/>
                </p:cNvSpPr>
                <p:nvPr/>
              </p:nvSpPr>
              <p:spPr bwMode="auto">
                <a:xfrm rot="-1800000">
                  <a:off x="3547" y="3986"/>
                  <a:ext cx="0" cy="1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805" name="Rectangle 181"/>
                <p:cNvSpPr>
                  <a:spLocks noChangeArrowheads="1"/>
                </p:cNvSpPr>
                <p:nvPr/>
              </p:nvSpPr>
              <p:spPr bwMode="auto">
                <a:xfrm>
                  <a:off x="3529" y="4006"/>
                  <a:ext cx="27" cy="2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410806" name="Group 182"/>
              <p:cNvGrpSpPr>
                <a:grpSpLocks/>
              </p:cNvGrpSpPr>
              <p:nvPr/>
            </p:nvGrpSpPr>
            <p:grpSpPr bwMode="auto">
              <a:xfrm>
                <a:off x="1339" y="3478"/>
                <a:ext cx="135" cy="134"/>
                <a:chOff x="3421" y="3929"/>
                <a:chExt cx="135" cy="134"/>
              </a:xfrm>
            </p:grpSpPr>
            <p:sp>
              <p:nvSpPr>
                <p:cNvPr id="410807" name="Oval 183"/>
                <p:cNvSpPr>
                  <a:spLocks noChangeArrowheads="1"/>
                </p:cNvSpPr>
                <p:nvPr/>
              </p:nvSpPr>
              <p:spPr bwMode="auto">
                <a:xfrm>
                  <a:off x="3421" y="3929"/>
                  <a:ext cx="126" cy="134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10808" name="Line 184"/>
                <p:cNvSpPr>
                  <a:spLocks noChangeShapeType="1"/>
                </p:cNvSpPr>
                <p:nvPr/>
              </p:nvSpPr>
              <p:spPr bwMode="auto">
                <a:xfrm rot="-1800000">
                  <a:off x="3547" y="3986"/>
                  <a:ext cx="0" cy="1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0809" name="Rectangle 185"/>
                <p:cNvSpPr>
                  <a:spLocks noChangeArrowheads="1"/>
                </p:cNvSpPr>
                <p:nvPr/>
              </p:nvSpPr>
              <p:spPr bwMode="auto">
                <a:xfrm>
                  <a:off x="3529" y="4006"/>
                  <a:ext cx="27" cy="2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de-DE">
                    <a:latin typeface="Helvetica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391354" name="Group 186"/>
          <p:cNvGrpSpPr>
            <a:grpSpLocks/>
          </p:cNvGrpSpPr>
          <p:nvPr/>
        </p:nvGrpSpPr>
        <p:grpSpPr bwMode="auto">
          <a:xfrm>
            <a:off x="6461125" y="4689475"/>
            <a:ext cx="2028825" cy="1052513"/>
            <a:chOff x="2472" y="3257"/>
            <a:chExt cx="1278" cy="663"/>
          </a:xfrm>
        </p:grpSpPr>
        <p:grpSp>
          <p:nvGrpSpPr>
            <p:cNvPr id="410811" name="Group 187"/>
            <p:cNvGrpSpPr>
              <a:grpSpLocks/>
            </p:cNvGrpSpPr>
            <p:nvPr/>
          </p:nvGrpSpPr>
          <p:grpSpPr bwMode="auto">
            <a:xfrm>
              <a:off x="2472" y="3257"/>
              <a:ext cx="503" cy="663"/>
              <a:chOff x="2472" y="3257"/>
              <a:chExt cx="503" cy="663"/>
            </a:xfrm>
          </p:grpSpPr>
          <p:sp>
            <p:nvSpPr>
              <p:cNvPr id="410812" name="Line 188"/>
              <p:cNvSpPr>
                <a:spLocks noChangeShapeType="1"/>
              </p:cNvSpPr>
              <p:nvPr/>
            </p:nvSpPr>
            <p:spPr bwMode="auto">
              <a:xfrm>
                <a:off x="2472" y="3920"/>
                <a:ext cx="18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813" name="Line 189"/>
              <p:cNvSpPr>
                <a:spLocks noChangeShapeType="1"/>
              </p:cNvSpPr>
              <p:nvPr/>
            </p:nvSpPr>
            <p:spPr bwMode="auto">
              <a:xfrm flipV="1">
                <a:off x="2480" y="3780"/>
                <a:ext cx="317" cy="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814" name="Line 190"/>
              <p:cNvSpPr>
                <a:spLocks noChangeShapeType="1"/>
              </p:cNvSpPr>
              <p:nvPr/>
            </p:nvSpPr>
            <p:spPr bwMode="auto">
              <a:xfrm>
                <a:off x="2480" y="3622"/>
                <a:ext cx="4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815" name="Line 191"/>
              <p:cNvSpPr>
                <a:spLocks noChangeShapeType="1"/>
              </p:cNvSpPr>
              <p:nvPr/>
            </p:nvSpPr>
            <p:spPr bwMode="auto">
              <a:xfrm>
                <a:off x="2480" y="3438"/>
                <a:ext cx="465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816" name="Line 192"/>
              <p:cNvSpPr>
                <a:spLocks noChangeShapeType="1"/>
              </p:cNvSpPr>
              <p:nvPr/>
            </p:nvSpPr>
            <p:spPr bwMode="auto">
              <a:xfrm>
                <a:off x="2488" y="3257"/>
                <a:ext cx="487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10817" name="Group 193"/>
            <p:cNvGrpSpPr>
              <a:grpSpLocks/>
            </p:cNvGrpSpPr>
            <p:nvPr/>
          </p:nvGrpSpPr>
          <p:grpSpPr bwMode="auto">
            <a:xfrm>
              <a:off x="3247" y="3257"/>
              <a:ext cx="503" cy="663"/>
              <a:chOff x="2472" y="3257"/>
              <a:chExt cx="503" cy="663"/>
            </a:xfrm>
          </p:grpSpPr>
          <p:sp>
            <p:nvSpPr>
              <p:cNvPr id="410818" name="Line 194"/>
              <p:cNvSpPr>
                <a:spLocks noChangeShapeType="1"/>
              </p:cNvSpPr>
              <p:nvPr/>
            </p:nvSpPr>
            <p:spPr bwMode="auto">
              <a:xfrm>
                <a:off x="2472" y="3920"/>
                <a:ext cx="18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819" name="Line 195"/>
              <p:cNvSpPr>
                <a:spLocks noChangeShapeType="1"/>
              </p:cNvSpPr>
              <p:nvPr/>
            </p:nvSpPr>
            <p:spPr bwMode="auto">
              <a:xfrm flipV="1">
                <a:off x="2480" y="3780"/>
                <a:ext cx="317" cy="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820" name="Line 196"/>
              <p:cNvSpPr>
                <a:spLocks noChangeShapeType="1"/>
              </p:cNvSpPr>
              <p:nvPr/>
            </p:nvSpPr>
            <p:spPr bwMode="auto">
              <a:xfrm>
                <a:off x="2480" y="3622"/>
                <a:ext cx="4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821" name="Line 197"/>
              <p:cNvSpPr>
                <a:spLocks noChangeShapeType="1"/>
              </p:cNvSpPr>
              <p:nvPr/>
            </p:nvSpPr>
            <p:spPr bwMode="auto">
              <a:xfrm>
                <a:off x="2480" y="3438"/>
                <a:ext cx="465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822" name="Line 198"/>
              <p:cNvSpPr>
                <a:spLocks noChangeShapeType="1"/>
              </p:cNvSpPr>
              <p:nvPr/>
            </p:nvSpPr>
            <p:spPr bwMode="auto">
              <a:xfrm>
                <a:off x="2488" y="3257"/>
                <a:ext cx="487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410823" name="AutoShape 199">
            <a:hlinkClick r:id="rId5" action="ppaction://program" highlightClick="1"/>
          </p:cNvPr>
          <p:cNvSpPr>
            <a:spLocks noChangeArrowheads="1"/>
          </p:cNvSpPr>
          <p:nvPr/>
        </p:nvSpPr>
        <p:spPr bwMode="auto">
          <a:xfrm>
            <a:off x="8589963" y="5710238"/>
            <a:ext cx="217487" cy="217487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de-DE" b="1">
              <a:latin typeface="Helvetica" panose="020B0604020202020204" pitchFamily="34" charset="0"/>
            </a:endParaRPr>
          </a:p>
        </p:txBody>
      </p:sp>
      <p:sp>
        <p:nvSpPr>
          <p:cNvPr id="391368" name="AutoShape 200"/>
          <p:cNvSpPr>
            <a:spLocks noChangeArrowheads="1"/>
          </p:cNvSpPr>
          <p:nvPr/>
        </p:nvSpPr>
        <p:spPr bwMode="auto">
          <a:xfrm>
            <a:off x="4251325" y="2052638"/>
            <a:ext cx="1112838" cy="355600"/>
          </a:xfrm>
          <a:prstGeom prst="leftArrow">
            <a:avLst>
              <a:gd name="adj1" fmla="val 50000"/>
              <a:gd name="adj2" fmla="val 782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de-DE">
              <a:latin typeface="Helvetica" panose="020B0604020202020204" pitchFamily="34" charset="0"/>
            </a:endParaRPr>
          </a:p>
        </p:txBody>
      </p:sp>
      <p:sp>
        <p:nvSpPr>
          <p:cNvPr id="391369" name="AutoShape 201"/>
          <p:cNvSpPr>
            <a:spLocks noChangeArrowheads="1"/>
          </p:cNvSpPr>
          <p:nvPr/>
        </p:nvSpPr>
        <p:spPr bwMode="auto">
          <a:xfrm>
            <a:off x="4251325" y="4632325"/>
            <a:ext cx="1112838" cy="355600"/>
          </a:xfrm>
          <a:prstGeom prst="leftArrow">
            <a:avLst>
              <a:gd name="adj1" fmla="val 50000"/>
              <a:gd name="adj2" fmla="val 782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de-DE">
              <a:latin typeface="Helvetica" panose="020B0604020202020204" pitchFamily="34" charset="0"/>
            </a:endParaRPr>
          </a:p>
        </p:txBody>
      </p:sp>
      <p:sp>
        <p:nvSpPr>
          <p:cNvPr id="391370" name="Text Box 202"/>
          <p:cNvSpPr txBox="1">
            <a:spLocks noChangeArrowheads="1"/>
          </p:cNvSpPr>
          <p:nvPr/>
        </p:nvSpPr>
        <p:spPr bwMode="auto">
          <a:xfrm>
            <a:off x="3768725" y="5021263"/>
            <a:ext cx="2224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000">
                <a:latin typeface="Arial" panose="020B0604020202020204" pitchFamily="34" charset="0"/>
              </a:rPr>
              <a:t>smooth result </a:t>
            </a:r>
          </a:p>
        </p:txBody>
      </p:sp>
      <p:sp>
        <p:nvSpPr>
          <p:cNvPr id="391371" name="Text Box 203"/>
          <p:cNvSpPr txBox="1">
            <a:spLocks noChangeArrowheads="1"/>
          </p:cNvSpPr>
          <p:nvPr/>
        </p:nvSpPr>
        <p:spPr bwMode="auto">
          <a:xfrm>
            <a:off x="3768725" y="2514600"/>
            <a:ext cx="2344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000">
                <a:latin typeface="Arial" panose="020B0604020202020204" pitchFamily="34" charset="0"/>
              </a:rPr>
              <a:t>fluctuations (</a:t>
            </a:r>
            <a:r>
              <a:rPr lang="de-DE" altLang="de-DE" sz="2000" b="1">
                <a:latin typeface="Arial" panose="020B0604020202020204" pitchFamily="34" charset="0"/>
              </a:rPr>
              <a:t>u</a:t>
            </a:r>
            <a:r>
              <a:rPr lang="de-DE" altLang="de-DE" sz="2000">
                <a:latin typeface="Arial" panose="020B0604020202020204" pitchFamily="34" charset="0"/>
              </a:rPr>
              <a:t>, c) </a:t>
            </a:r>
          </a:p>
        </p:txBody>
      </p:sp>
      <p:sp>
        <p:nvSpPr>
          <p:cNvPr id="410828" name="Line 204"/>
          <p:cNvSpPr>
            <a:spLocks noChangeShapeType="1"/>
          </p:cNvSpPr>
          <p:nvPr/>
        </p:nvSpPr>
        <p:spPr bwMode="auto">
          <a:xfrm flipV="1">
            <a:off x="6097588" y="2892425"/>
            <a:ext cx="2762250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829" name="Line 205"/>
          <p:cNvSpPr>
            <a:spLocks noChangeShapeType="1"/>
          </p:cNvSpPr>
          <p:nvPr/>
        </p:nvSpPr>
        <p:spPr bwMode="auto">
          <a:xfrm flipV="1">
            <a:off x="6097588" y="1268413"/>
            <a:ext cx="0" cy="16335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830" name="Text Box 206"/>
          <p:cNvSpPr txBox="1">
            <a:spLocks noChangeArrowheads="1"/>
          </p:cNvSpPr>
          <p:nvPr/>
        </p:nvSpPr>
        <p:spPr bwMode="auto">
          <a:xfrm>
            <a:off x="8870950" y="2792413"/>
            <a:ext cx="2492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>
                <a:latin typeface="Helvetica" panose="020B0604020202020204" pitchFamily="34" charset="0"/>
              </a:rPr>
              <a:t>x</a:t>
            </a:r>
          </a:p>
        </p:txBody>
      </p:sp>
      <p:sp>
        <p:nvSpPr>
          <p:cNvPr id="410831" name="Text Box 207"/>
          <p:cNvSpPr txBox="1">
            <a:spLocks noChangeArrowheads="1"/>
          </p:cNvSpPr>
          <p:nvPr/>
        </p:nvSpPr>
        <p:spPr bwMode="auto">
          <a:xfrm>
            <a:off x="5816600" y="1158875"/>
            <a:ext cx="2492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>
                <a:latin typeface="Helvetica" panose="020B0604020202020204" pitchFamily="34" charset="0"/>
              </a:rPr>
              <a:t>z</a:t>
            </a:r>
          </a:p>
        </p:txBody>
      </p:sp>
      <p:sp>
        <p:nvSpPr>
          <p:cNvPr id="391376" name="Line 208"/>
          <p:cNvSpPr>
            <a:spLocks noChangeShapeType="1"/>
          </p:cNvSpPr>
          <p:nvPr/>
        </p:nvSpPr>
        <p:spPr bwMode="auto">
          <a:xfrm flipV="1">
            <a:off x="6086475" y="5948363"/>
            <a:ext cx="2762250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1377" name="Line 209"/>
          <p:cNvSpPr>
            <a:spLocks noChangeShapeType="1"/>
          </p:cNvSpPr>
          <p:nvPr/>
        </p:nvSpPr>
        <p:spPr bwMode="auto">
          <a:xfrm flipV="1">
            <a:off x="6097588" y="4338638"/>
            <a:ext cx="0" cy="16335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1378" name="Text Box 210"/>
          <p:cNvSpPr txBox="1">
            <a:spLocks noChangeArrowheads="1"/>
          </p:cNvSpPr>
          <p:nvPr/>
        </p:nvSpPr>
        <p:spPr bwMode="auto">
          <a:xfrm>
            <a:off x="8859838" y="5848350"/>
            <a:ext cx="2492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>
                <a:latin typeface="Helvetica" panose="020B0604020202020204" pitchFamily="34" charset="0"/>
              </a:rPr>
              <a:t>x</a:t>
            </a:r>
          </a:p>
        </p:txBody>
      </p:sp>
      <p:sp>
        <p:nvSpPr>
          <p:cNvPr id="391379" name="Text Box 211"/>
          <p:cNvSpPr txBox="1">
            <a:spLocks noChangeArrowheads="1"/>
          </p:cNvSpPr>
          <p:nvPr/>
        </p:nvSpPr>
        <p:spPr bwMode="auto">
          <a:xfrm>
            <a:off x="5805488" y="4214813"/>
            <a:ext cx="2492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>
                <a:latin typeface="Helvetica" panose="020B0604020202020204" pitchFamily="34" charset="0"/>
              </a:rPr>
              <a:t>z</a:t>
            </a:r>
          </a:p>
        </p:txBody>
      </p:sp>
      <p:grpSp>
        <p:nvGrpSpPr>
          <p:cNvPr id="391380" name="Group 212"/>
          <p:cNvGrpSpPr>
            <a:grpSpLocks/>
          </p:cNvGrpSpPr>
          <p:nvPr/>
        </p:nvGrpSpPr>
        <p:grpSpPr bwMode="auto">
          <a:xfrm>
            <a:off x="369888" y="1263650"/>
            <a:ext cx="4030662" cy="2035175"/>
            <a:chOff x="432" y="981"/>
            <a:chExt cx="2539" cy="1282"/>
          </a:xfrm>
        </p:grpSpPr>
        <p:graphicFrame>
          <p:nvGraphicFramePr>
            <p:cNvPr id="410837" name="Object 213"/>
            <p:cNvGraphicFramePr>
              <a:graphicFrameLocks noChangeAspect="1"/>
            </p:cNvGraphicFramePr>
            <p:nvPr/>
          </p:nvGraphicFramePr>
          <p:xfrm>
            <a:off x="432" y="1107"/>
            <a:ext cx="2448" cy="10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866" name="Diagramm" r:id="rId6" imgW="7772408" imgH="4038476" progId="MSGraph.Chart.8">
                    <p:embed followColorScheme="full"/>
                  </p:oleObj>
                </mc:Choice>
                <mc:Fallback>
                  <p:oleObj name="Diagramm" r:id="rId6" imgW="7772408" imgH="4038476" progId="MSGraph.Chart.8">
                    <p:embed followColorScheme="full"/>
                    <p:pic>
                      <p:nvPicPr>
                        <p:cNvPr id="0" name="Object 2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1107"/>
                          <a:ext cx="2448" cy="10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10838" name="Group 214"/>
            <p:cNvGrpSpPr>
              <a:grpSpLocks/>
            </p:cNvGrpSpPr>
            <p:nvPr/>
          </p:nvGrpSpPr>
          <p:grpSpPr bwMode="auto">
            <a:xfrm>
              <a:off x="816" y="1040"/>
              <a:ext cx="2109" cy="77"/>
              <a:chOff x="816" y="1040"/>
              <a:chExt cx="2109" cy="77"/>
            </a:xfrm>
          </p:grpSpPr>
          <p:sp>
            <p:nvSpPr>
              <p:cNvPr id="410839" name="Line 215"/>
              <p:cNvSpPr>
                <a:spLocks noChangeAspect="1" noChangeShapeType="1"/>
              </p:cNvSpPr>
              <p:nvPr/>
            </p:nvSpPr>
            <p:spPr bwMode="auto">
              <a:xfrm>
                <a:off x="816" y="1040"/>
                <a:ext cx="0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0840" name="Line 216"/>
              <p:cNvSpPr>
                <a:spLocks noChangeAspect="1" noChangeShapeType="1"/>
              </p:cNvSpPr>
              <p:nvPr/>
            </p:nvSpPr>
            <p:spPr bwMode="auto">
              <a:xfrm>
                <a:off x="1474" y="1040"/>
                <a:ext cx="0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0841" name="Line 217"/>
              <p:cNvSpPr>
                <a:spLocks noChangeAspect="1" noChangeShapeType="1"/>
              </p:cNvSpPr>
              <p:nvPr/>
            </p:nvSpPr>
            <p:spPr bwMode="auto">
              <a:xfrm>
                <a:off x="2328" y="1040"/>
                <a:ext cx="0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0842" name="Line 218"/>
              <p:cNvSpPr>
                <a:spLocks noChangeAspect="1" noChangeShapeType="1"/>
              </p:cNvSpPr>
              <p:nvPr/>
            </p:nvSpPr>
            <p:spPr bwMode="auto">
              <a:xfrm>
                <a:off x="2925" y="1040"/>
                <a:ext cx="0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410843" name="Text Box 219"/>
            <p:cNvSpPr txBox="1">
              <a:spLocks noChangeAspect="1" noChangeArrowheads="1"/>
            </p:cNvSpPr>
            <p:nvPr/>
          </p:nvSpPr>
          <p:spPr bwMode="auto">
            <a:xfrm>
              <a:off x="2166" y="1696"/>
              <a:ext cx="8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1400">
                  <a:latin typeface="Arial" panose="020B0604020202020204" pitchFamily="34" charset="0"/>
                </a:rPr>
                <a:t>subfilter-scale</a:t>
              </a:r>
            </a:p>
          </p:txBody>
        </p:sp>
        <p:sp>
          <p:nvSpPr>
            <p:cNvPr id="410844" name="Text Box 220"/>
            <p:cNvSpPr txBox="1">
              <a:spLocks noChangeAspect="1" noChangeArrowheads="1"/>
            </p:cNvSpPr>
            <p:nvPr/>
          </p:nvSpPr>
          <p:spPr bwMode="auto">
            <a:xfrm>
              <a:off x="1020" y="1696"/>
              <a:ext cx="82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1400">
                  <a:latin typeface="Arial" panose="020B0604020202020204" pitchFamily="34" charset="0"/>
                </a:rPr>
                <a:t>resolved scale</a:t>
              </a:r>
            </a:p>
          </p:txBody>
        </p:sp>
        <p:sp>
          <p:nvSpPr>
            <p:cNvPr id="410845" name="Line 221"/>
            <p:cNvSpPr>
              <a:spLocks noChangeAspect="1" noChangeShapeType="1"/>
            </p:cNvSpPr>
            <p:nvPr/>
          </p:nvSpPr>
          <p:spPr bwMode="auto">
            <a:xfrm>
              <a:off x="1655" y="1198"/>
              <a:ext cx="412" cy="49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410846" name="Group 222"/>
            <p:cNvGrpSpPr>
              <a:grpSpLocks noChangeAspect="1"/>
            </p:cNvGrpSpPr>
            <p:nvPr/>
          </p:nvGrpSpPr>
          <p:grpSpPr bwMode="auto">
            <a:xfrm>
              <a:off x="1611" y="1368"/>
              <a:ext cx="658" cy="579"/>
              <a:chOff x="2789" y="1729"/>
              <a:chExt cx="1316" cy="1157"/>
            </a:xfrm>
          </p:grpSpPr>
          <p:sp>
            <p:nvSpPr>
              <p:cNvPr id="410847" name="Line 223"/>
              <p:cNvSpPr>
                <a:spLocks noChangeAspect="1" noChangeShapeType="1"/>
              </p:cNvSpPr>
              <p:nvPr/>
            </p:nvSpPr>
            <p:spPr bwMode="auto">
              <a:xfrm>
                <a:off x="2789" y="1729"/>
                <a:ext cx="272" cy="3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848" name="Line 224"/>
              <p:cNvSpPr>
                <a:spLocks noChangeAspect="1" noChangeShapeType="1"/>
              </p:cNvSpPr>
              <p:nvPr/>
            </p:nvSpPr>
            <p:spPr bwMode="auto">
              <a:xfrm>
                <a:off x="3152" y="2160"/>
                <a:ext cx="363" cy="38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849" name="Line 225"/>
              <p:cNvSpPr>
                <a:spLocks noChangeAspect="1" noChangeShapeType="1"/>
              </p:cNvSpPr>
              <p:nvPr/>
            </p:nvSpPr>
            <p:spPr bwMode="auto">
              <a:xfrm>
                <a:off x="3619" y="2637"/>
                <a:ext cx="486" cy="24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10850" name="Freeform 226"/>
            <p:cNvSpPr>
              <a:spLocks noChangeAspect="1"/>
            </p:cNvSpPr>
            <p:nvPr/>
          </p:nvSpPr>
          <p:spPr bwMode="auto">
            <a:xfrm>
              <a:off x="1942" y="1169"/>
              <a:ext cx="1" cy="880"/>
            </a:xfrm>
            <a:custGeom>
              <a:avLst/>
              <a:gdLst>
                <a:gd name="T0" fmla="*/ 1 w 4"/>
                <a:gd name="T1" fmla="*/ 880 h 2229"/>
                <a:gd name="T2" fmla="*/ 0 w 4"/>
                <a:gd name="T3" fmla="*/ 0 h 222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2229">
                  <a:moveTo>
                    <a:pt x="4" y="2229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0851" name="Text Box 227"/>
            <p:cNvSpPr txBox="1">
              <a:spLocks noChangeAspect="1" noChangeArrowheads="1"/>
            </p:cNvSpPr>
            <p:nvPr/>
          </p:nvSpPr>
          <p:spPr bwMode="auto">
            <a:xfrm>
              <a:off x="1872" y="2051"/>
              <a:ext cx="1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600">
                  <a:sym typeface="Symbol" panose="05050102010706020507" pitchFamily="18" charset="2"/>
                </a:rPr>
                <a:t></a:t>
              </a:r>
              <a:endParaRPr lang="de-DE" altLang="de-DE" sz="1600"/>
            </a:p>
          </p:txBody>
        </p:sp>
        <p:grpSp>
          <p:nvGrpSpPr>
            <p:cNvPr id="410852" name="Group 228"/>
            <p:cNvGrpSpPr>
              <a:grpSpLocks/>
            </p:cNvGrpSpPr>
            <p:nvPr/>
          </p:nvGrpSpPr>
          <p:grpSpPr bwMode="auto">
            <a:xfrm>
              <a:off x="851" y="981"/>
              <a:ext cx="2026" cy="183"/>
              <a:chOff x="851" y="2793"/>
              <a:chExt cx="2026" cy="183"/>
            </a:xfrm>
          </p:grpSpPr>
          <p:sp>
            <p:nvSpPr>
              <p:cNvPr id="410853" name="Text Box 229"/>
              <p:cNvSpPr txBox="1">
                <a:spLocks noChangeAspect="1" noChangeArrowheads="1"/>
              </p:cNvSpPr>
              <p:nvPr/>
            </p:nvSpPr>
            <p:spPr bwMode="auto">
              <a:xfrm>
                <a:off x="851" y="2793"/>
                <a:ext cx="603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de-DE" altLang="de-DE" sz="1300">
                    <a:latin typeface="Arial" panose="020B0604020202020204" pitchFamily="34" charset="0"/>
                  </a:rPr>
                  <a:t>production</a:t>
                </a:r>
              </a:p>
            </p:txBody>
          </p:sp>
          <p:sp>
            <p:nvSpPr>
              <p:cNvPr id="410854" name="Text Box 230"/>
              <p:cNvSpPr txBox="1">
                <a:spLocks noChangeAspect="1" noChangeArrowheads="1"/>
              </p:cNvSpPr>
              <p:nvPr/>
            </p:nvSpPr>
            <p:spPr bwMode="auto">
              <a:xfrm>
                <a:off x="1503" y="2793"/>
                <a:ext cx="793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000" rIns="180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de-DE" altLang="de-DE" sz="1300">
                    <a:latin typeface="Arial" panose="020B0604020202020204" pitchFamily="34" charset="0"/>
                  </a:rPr>
                  <a:t>inertial subrange</a:t>
                </a:r>
              </a:p>
            </p:txBody>
          </p:sp>
          <p:sp>
            <p:nvSpPr>
              <p:cNvPr id="410855" name="Text Box 231"/>
              <p:cNvSpPr txBox="1">
                <a:spLocks noChangeAspect="1" noChangeArrowheads="1"/>
              </p:cNvSpPr>
              <p:nvPr/>
            </p:nvSpPr>
            <p:spPr bwMode="auto">
              <a:xfrm>
                <a:off x="2363" y="2793"/>
                <a:ext cx="514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000" rIns="180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de-DE" altLang="de-DE" sz="1300">
                    <a:latin typeface="Arial" panose="020B0604020202020204" pitchFamily="34" charset="0"/>
                  </a:rPr>
                  <a:t>dissipation</a:t>
                </a:r>
              </a:p>
            </p:txBody>
          </p:sp>
        </p:grpSp>
      </p:grpSp>
      <p:grpSp>
        <p:nvGrpSpPr>
          <p:cNvPr id="391400" name="Group 232"/>
          <p:cNvGrpSpPr>
            <a:grpSpLocks/>
          </p:cNvGrpSpPr>
          <p:nvPr/>
        </p:nvGrpSpPr>
        <p:grpSpPr bwMode="auto">
          <a:xfrm>
            <a:off x="954088" y="1889125"/>
            <a:ext cx="2144712" cy="2686050"/>
            <a:chOff x="1348" y="1372"/>
            <a:chExt cx="1351" cy="1692"/>
          </a:xfrm>
        </p:grpSpPr>
        <p:sp>
          <p:nvSpPr>
            <p:cNvPr id="410857" name="Line 233"/>
            <p:cNvSpPr>
              <a:spLocks noChangeShapeType="1"/>
            </p:cNvSpPr>
            <p:nvPr/>
          </p:nvSpPr>
          <p:spPr bwMode="auto">
            <a:xfrm flipV="1">
              <a:off x="1349" y="1372"/>
              <a:ext cx="13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858" name="Line 234"/>
            <p:cNvSpPr>
              <a:spLocks noChangeShapeType="1"/>
            </p:cNvSpPr>
            <p:nvPr/>
          </p:nvSpPr>
          <p:spPr bwMode="auto">
            <a:xfrm flipV="1">
              <a:off x="1348" y="3064"/>
              <a:ext cx="135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91403" name="Group 235"/>
          <p:cNvGrpSpPr>
            <a:grpSpLocks/>
          </p:cNvGrpSpPr>
          <p:nvPr/>
        </p:nvGrpSpPr>
        <p:grpSpPr bwMode="auto">
          <a:xfrm>
            <a:off x="4111625" y="3576638"/>
            <a:ext cx="4051300" cy="366712"/>
            <a:chOff x="2590" y="2253"/>
            <a:chExt cx="2552" cy="231"/>
          </a:xfrm>
        </p:grpSpPr>
        <p:sp>
          <p:nvSpPr>
            <p:cNvPr id="410860" name="Text Box 236"/>
            <p:cNvSpPr txBox="1">
              <a:spLocks noChangeArrowheads="1"/>
            </p:cNvSpPr>
            <p:nvPr/>
          </p:nvSpPr>
          <p:spPr bwMode="auto">
            <a:xfrm>
              <a:off x="3378" y="2253"/>
              <a:ext cx="17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1800">
                  <a:latin typeface="Arial" panose="020B0604020202020204" pitchFamily="34" charset="0"/>
                </a:rPr>
                <a:t>critical concentration level</a:t>
              </a:r>
            </a:p>
          </p:txBody>
        </p:sp>
        <p:sp>
          <p:nvSpPr>
            <p:cNvPr id="410861" name="Line 237"/>
            <p:cNvSpPr>
              <a:spLocks noChangeShapeType="1"/>
            </p:cNvSpPr>
            <p:nvPr/>
          </p:nvSpPr>
          <p:spPr bwMode="auto">
            <a:xfrm flipV="1">
              <a:off x="2590" y="2369"/>
              <a:ext cx="6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91406" name="Group 238"/>
          <p:cNvGrpSpPr>
            <a:grpSpLocks/>
          </p:cNvGrpSpPr>
          <p:nvPr/>
        </p:nvGrpSpPr>
        <p:grpSpPr bwMode="auto">
          <a:xfrm>
            <a:off x="889000" y="1617663"/>
            <a:ext cx="1865313" cy="352425"/>
            <a:chOff x="560" y="1019"/>
            <a:chExt cx="1175" cy="222"/>
          </a:xfrm>
        </p:grpSpPr>
        <p:sp>
          <p:nvSpPr>
            <p:cNvPr id="410863" name="Oval 239"/>
            <p:cNvSpPr>
              <a:spLocks noChangeArrowheads="1"/>
            </p:cNvSpPr>
            <p:nvPr/>
          </p:nvSpPr>
          <p:spPr bwMode="auto">
            <a:xfrm>
              <a:off x="560" y="1023"/>
              <a:ext cx="251" cy="209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de-DE">
                <a:latin typeface="Helvetica" panose="020B0604020202020204" pitchFamily="34" charset="0"/>
              </a:endParaRPr>
            </a:p>
          </p:txBody>
        </p:sp>
        <p:sp>
          <p:nvSpPr>
            <p:cNvPr id="410864" name="Oval 240"/>
            <p:cNvSpPr>
              <a:spLocks noChangeArrowheads="1"/>
            </p:cNvSpPr>
            <p:nvPr/>
          </p:nvSpPr>
          <p:spPr bwMode="auto">
            <a:xfrm>
              <a:off x="961" y="1019"/>
              <a:ext cx="251" cy="209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de-DE">
                <a:latin typeface="Helvetica" panose="020B0604020202020204" pitchFamily="34" charset="0"/>
              </a:endParaRPr>
            </a:p>
          </p:txBody>
        </p:sp>
        <p:sp>
          <p:nvSpPr>
            <p:cNvPr id="410865" name="Oval 241"/>
            <p:cNvSpPr>
              <a:spLocks noChangeArrowheads="1"/>
            </p:cNvSpPr>
            <p:nvPr/>
          </p:nvSpPr>
          <p:spPr bwMode="auto">
            <a:xfrm>
              <a:off x="1484" y="1032"/>
              <a:ext cx="251" cy="209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de-DE">
                <a:latin typeface="Helvetica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/>
      <p:bldP spid="391179" grpId="0"/>
      <p:bldP spid="391278" grpId="0" animBg="1"/>
      <p:bldP spid="391368" grpId="0" animBg="1"/>
      <p:bldP spid="391369" grpId="0" animBg="1"/>
      <p:bldP spid="391376" grpId="0" animBg="1"/>
      <p:bldP spid="391377" grpId="0" animBg="1"/>
      <p:bldP spid="391378" grpId="0"/>
      <p:bldP spid="3913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ChangeArrowheads="1"/>
          </p:cNvSpPr>
          <p:nvPr/>
        </p:nvSpPr>
        <p:spPr bwMode="auto">
          <a:xfrm>
            <a:off x="4019550" y="4618038"/>
            <a:ext cx="395288" cy="4032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47491" name="Rectangle 3"/>
          <p:cNvSpPr>
            <a:spLocks noChangeArrowheads="1"/>
          </p:cNvSpPr>
          <p:nvPr/>
        </p:nvSpPr>
        <p:spPr bwMode="auto">
          <a:xfrm>
            <a:off x="2217738" y="3275013"/>
            <a:ext cx="576262" cy="401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47492" name="Rectangle 4"/>
          <p:cNvSpPr>
            <a:spLocks noChangeArrowheads="1"/>
          </p:cNvSpPr>
          <p:nvPr/>
        </p:nvSpPr>
        <p:spPr bwMode="auto">
          <a:xfrm>
            <a:off x="6862763" y="3157538"/>
            <a:ext cx="649287" cy="520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47493" name="Rectangle 5"/>
          <p:cNvSpPr>
            <a:spLocks noChangeArrowheads="1"/>
          </p:cNvSpPr>
          <p:nvPr/>
        </p:nvSpPr>
        <p:spPr bwMode="auto">
          <a:xfrm>
            <a:off x="4668838" y="4613275"/>
            <a:ext cx="382587" cy="4159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447494" name="Object 6"/>
          <p:cNvGraphicFramePr>
            <a:graphicFrameLocks noChangeAspect="1"/>
          </p:cNvGraphicFramePr>
          <p:nvPr/>
        </p:nvGraphicFramePr>
        <p:xfrm>
          <a:off x="1476375" y="4598988"/>
          <a:ext cx="36464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514" name="Formel" r:id="rId3" imgW="2222280" imgH="253800" progId="Equation.3">
                  <p:embed/>
                </p:oleObj>
              </mc:Choice>
              <mc:Fallback>
                <p:oleObj name="Formel" r:id="rId3" imgW="2222280" imgH="253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4598988"/>
                        <a:ext cx="3646488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7495" name="Object 7"/>
          <p:cNvGraphicFramePr>
            <a:graphicFrameLocks noChangeAspect="1"/>
          </p:cNvGraphicFramePr>
          <p:nvPr/>
        </p:nvGraphicFramePr>
        <p:xfrm>
          <a:off x="827088" y="3106738"/>
          <a:ext cx="7940675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515" name="Formel" r:id="rId5" imgW="3416040" imgH="482400" progId="Equation.3">
                  <p:embed/>
                </p:oleObj>
              </mc:Choice>
              <mc:Fallback>
                <p:oleObj name="Formel" r:id="rId5" imgW="3416040" imgH="482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3106738"/>
                        <a:ext cx="7940675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C0C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7496" name="Group 8"/>
          <p:cNvGrpSpPr>
            <a:grpSpLocks/>
          </p:cNvGrpSpPr>
          <p:nvPr/>
        </p:nvGrpSpPr>
        <p:grpSpPr bwMode="auto">
          <a:xfrm>
            <a:off x="4643438" y="5181600"/>
            <a:ext cx="2419350" cy="695325"/>
            <a:chOff x="2717" y="3022"/>
            <a:chExt cx="2431" cy="787"/>
          </a:xfrm>
        </p:grpSpPr>
        <p:sp>
          <p:nvSpPr>
            <p:cNvPr id="447497" name="Rectangle 9"/>
            <p:cNvSpPr>
              <a:spLocks noChangeArrowheads="1"/>
            </p:cNvSpPr>
            <p:nvPr/>
          </p:nvSpPr>
          <p:spPr bwMode="auto">
            <a:xfrm>
              <a:off x="2743" y="3212"/>
              <a:ext cx="409" cy="4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aphicFrame>
          <p:nvGraphicFramePr>
            <p:cNvPr id="447498" name="Object 10"/>
            <p:cNvGraphicFramePr>
              <a:graphicFrameLocks noChangeAspect="1"/>
            </p:cNvGraphicFramePr>
            <p:nvPr/>
          </p:nvGraphicFramePr>
          <p:xfrm>
            <a:off x="2717" y="3022"/>
            <a:ext cx="2431" cy="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7516" name="Formel" r:id="rId7" imgW="1485720" imgH="482400" progId="Equation.3">
                    <p:embed/>
                  </p:oleObj>
                </mc:Choice>
                <mc:Fallback>
                  <p:oleObj name="Formel" r:id="rId7" imgW="1485720" imgH="4824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7" y="3022"/>
                          <a:ext cx="2431" cy="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7499" name="Text Box 11"/>
          <p:cNvSpPr txBox="1">
            <a:spLocks noChangeArrowheads="1"/>
          </p:cNvSpPr>
          <p:nvPr/>
        </p:nvSpPr>
        <p:spPr bwMode="auto">
          <a:xfrm>
            <a:off x="755650" y="1628775"/>
            <a:ext cx="8159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2000">
                <a:latin typeface="Helvetica" panose="020B0604020202020204" pitchFamily="34" charset="0"/>
              </a:rPr>
              <a:t>Volume averaged NS-equation for a non-divergent, Boussinesq fluid:</a:t>
            </a:r>
            <a:endParaRPr lang="de-DE" altLang="de-DE" sz="1600">
              <a:latin typeface="Helvetica" panose="020B0604020202020204" pitchFamily="34" charset="0"/>
            </a:endParaRPr>
          </a:p>
        </p:txBody>
      </p:sp>
      <p:grpSp>
        <p:nvGrpSpPr>
          <p:cNvPr id="447500" name="Group 12"/>
          <p:cNvGrpSpPr>
            <a:grpSpLocks/>
          </p:cNvGrpSpPr>
          <p:nvPr/>
        </p:nvGrpSpPr>
        <p:grpSpPr bwMode="auto">
          <a:xfrm>
            <a:off x="2066925" y="5067300"/>
            <a:ext cx="4883150" cy="1601788"/>
            <a:chOff x="1639" y="2983"/>
            <a:chExt cx="3076" cy="1009"/>
          </a:xfrm>
        </p:grpSpPr>
        <p:sp>
          <p:nvSpPr>
            <p:cNvPr id="447501" name="Text Box 13"/>
            <p:cNvSpPr txBox="1">
              <a:spLocks noChangeArrowheads="1"/>
            </p:cNvSpPr>
            <p:nvPr/>
          </p:nvSpPr>
          <p:spPr bwMode="auto">
            <a:xfrm>
              <a:off x="1639" y="3780"/>
              <a:ext cx="196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>
                  <a:latin typeface="Helvetica" panose="020B0604020202020204" pitchFamily="34" charset="0"/>
                </a:rPr>
                <a:t>volume average (resolved scale)</a:t>
              </a:r>
            </a:p>
          </p:txBody>
        </p:sp>
        <p:sp>
          <p:nvSpPr>
            <p:cNvPr id="447502" name="Text Box 14"/>
            <p:cNvSpPr txBox="1">
              <a:spLocks noChangeArrowheads="1"/>
            </p:cNvSpPr>
            <p:nvPr/>
          </p:nvSpPr>
          <p:spPr bwMode="auto">
            <a:xfrm>
              <a:off x="1939" y="3545"/>
              <a:ext cx="27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>
                  <a:latin typeface="Helvetica" panose="020B0604020202020204" pitchFamily="34" charset="0"/>
                </a:rPr>
                <a:t>subgrid-scale fluctuations (subgrid scale, SGS)</a:t>
              </a:r>
            </a:p>
          </p:txBody>
        </p:sp>
        <p:sp>
          <p:nvSpPr>
            <p:cNvPr id="447503" name="Line 15"/>
            <p:cNvSpPr>
              <a:spLocks noChangeShapeType="1"/>
            </p:cNvSpPr>
            <p:nvPr/>
          </p:nvSpPr>
          <p:spPr bwMode="auto">
            <a:xfrm flipV="1">
              <a:off x="1816" y="2983"/>
              <a:ext cx="0" cy="77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7504" name="Line 16"/>
            <p:cNvSpPr>
              <a:spLocks noChangeShapeType="1"/>
            </p:cNvSpPr>
            <p:nvPr/>
          </p:nvSpPr>
          <p:spPr bwMode="auto">
            <a:xfrm flipV="1">
              <a:off x="2093" y="2992"/>
              <a:ext cx="0" cy="52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47505" name="Group 17"/>
          <p:cNvGrpSpPr>
            <a:grpSpLocks/>
          </p:cNvGrpSpPr>
          <p:nvPr/>
        </p:nvGrpSpPr>
        <p:grpSpPr bwMode="auto">
          <a:xfrm>
            <a:off x="781050" y="2030413"/>
            <a:ext cx="5410200" cy="550862"/>
            <a:chOff x="204" y="3990"/>
            <a:chExt cx="3408" cy="347"/>
          </a:xfrm>
        </p:grpSpPr>
        <p:sp>
          <p:nvSpPr>
            <p:cNvPr id="447506" name="Text Box 18"/>
            <p:cNvSpPr txBox="1">
              <a:spLocks noChangeArrowheads="1"/>
            </p:cNvSpPr>
            <p:nvPr/>
          </p:nvSpPr>
          <p:spPr bwMode="auto">
            <a:xfrm>
              <a:off x="204" y="4011"/>
              <a:ext cx="139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>
                  <a:latin typeface="Helvetica" panose="020B0604020202020204" pitchFamily="34" charset="0"/>
                </a:rPr>
                <a:t>volume balance approach</a:t>
              </a:r>
            </a:p>
            <a:p>
              <a:r>
                <a:rPr lang="en-US" altLang="de-DE" sz="1400">
                  <a:latin typeface="Helvetica" panose="020B0604020202020204" pitchFamily="34" charset="0"/>
                </a:rPr>
                <a:t>(Schumann, 1975):</a:t>
              </a:r>
            </a:p>
          </p:txBody>
        </p:sp>
        <p:graphicFrame>
          <p:nvGraphicFramePr>
            <p:cNvPr id="447507" name="Object 19"/>
            <p:cNvGraphicFramePr>
              <a:graphicFrameLocks noChangeAspect="1"/>
            </p:cNvGraphicFramePr>
            <p:nvPr/>
          </p:nvGraphicFramePr>
          <p:xfrm>
            <a:off x="1746" y="3990"/>
            <a:ext cx="1866" cy="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7517" name="Formel" r:id="rId9" imgW="2247840" imgH="419040" progId="Equation.3">
                    <p:embed/>
                  </p:oleObj>
                </mc:Choice>
                <mc:Fallback>
                  <p:oleObj name="Formel" r:id="rId9" imgW="2247840" imgH="41904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6" y="3990"/>
                          <a:ext cx="1866" cy="3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7508" name="Group 20"/>
          <p:cNvGrpSpPr>
            <a:grpSpLocks/>
          </p:cNvGrpSpPr>
          <p:nvPr/>
        </p:nvGrpSpPr>
        <p:grpSpPr bwMode="auto">
          <a:xfrm>
            <a:off x="1476375" y="2927350"/>
            <a:ext cx="6810375" cy="355600"/>
            <a:chOff x="930" y="1664"/>
            <a:chExt cx="4290" cy="224"/>
          </a:xfrm>
        </p:grpSpPr>
        <p:sp>
          <p:nvSpPr>
            <p:cNvPr id="447509" name="Text Box 21"/>
            <p:cNvSpPr txBox="1">
              <a:spLocks noChangeArrowheads="1"/>
            </p:cNvSpPr>
            <p:nvPr/>
          </p:nvSpPr>
          <p:spPr bwMode="auto">
            <a:xfrm>
              <a:off x="930" y="1715"/>
              <a:ext cx="1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chemeClr val="accent1"/>
                  </a:solidFill>
                  <a:latin typeface="Helvetica" panose="020B0604020202020204" pitchFamily="34" charset="0"/>
                </a:rPr>
                <a:t>transport by large eddies</a:t>
              </a:r>
            </a:p>
          </p:txBody>
        </p:sp>
        <p:sp>
          <p:nvSpPr>
            <p:cNvPr id="447510" name="Text Box 22"/>
            <p:cNvSpPr txBox="1">
              <a:spLocks noChangeArrowheads="1"/>
            </p:cNvSpPr>
            <p:nvPr/>
          </p:nvSpPr>
          <p:spPr bwMode="auto">
            <a:xfrm>
              <a:off x="3941" y="1664"/>
              <a:ext cx="127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FF0000"/>
                  </a:solidFill>
                  <a:latin typeface="Helvetica" panose="020B0604020202020204" pitchFamily="34" charset="0"/>
                </a:rPr>
                <a:t>transport by small eddies</a:t>
              </a:r>
            </a:p>
          </p:txBody>
        </p:sp>
      </p:grpSp>
      <p:sp>
        <p:nvSpPr>
          <p:cNvPr id="447513" name="Rectangle 2"/>
          <p:cNvSpPr>
            <a:spLocks noChangeArrowheads="1"/>
          </p:cNvSpPr>
          <p:nvPr/>
        </p:nvSpPr>
        <p:spPr bwMode="auto">
          <a:xfrm>
            <a:off x="304800" y="381000"/>
            <a:ext cx="861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folHlink"/>
                </a:solidFill>
                <a:latin typeface="Arial" panose="020B0604020202020204" pitchFamily="34" charset="0"/>
              </a:rPr>
              <a:t>LES Principals – Model Equations (I)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1897</Words>
  <Application>Microsoft Office PowerPoint</Application>
  <PresentationFormat>Bildschirmpräsentation (4:3)</PresentationFormat>
  <Paragraphs>407</Paragraphs>
  <Slides>46</Slides>
  <Notes>19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46</vt:i4>
      </vt:variant>
    </vt:vector>
  </HeadingPairs>
  <TitlesOfParts>
    <vt:vector size="61" baseType="lpstr">
      <vt:lpstr>Times New Roman</vt:lpstr>
      <vt:lpstr>Helvetica</vt:lpstr>
      <vt:lpstr>MS PGothic</vt:lpstr>
      <vt:lpstr>Arial</vt:lpstr>
      <vt:lpstr>Symbol</vt:lpstr>
      <vt:lpstr>Tahoma</vt:lpstr>
      <vt:lpstr>ヒラギノ角ゴ ProN W3</vt:lpstr>
      <vt:lpstr>Wingdings</vt:lpstr>
      <vt:lpstr>Calibri</vt:lpstr>
      <vt:lpstr>Gill Sans</vt:lpstr>
      <vt:lpstr>Comic Sans MS</vt:lpstr>
      <vt:lpstr>Standarddesign</vt:lpstr>
      <vt:lpstr>Microsoft Photo Editor 3.0 Photo</vt:lpstr>
      <vt:lpstr>Microsoft Formel-Editor 3.0</vt:lpstr>
      <vt:lpstr>Microsoft Graph 97-Diagramm</vt:lpstr>
      <vt:lpstr>PowerPoint-Präsentation</vt:lpstr>
      <vt:lpstr>  Turbulent Transport in the Atmospheric and Oceanic Mixed Layer Under Convective Conditions Studied with Large-Eddy Simulation    </vt:lpstr>
      <vt:lpstr>LES applications at IMUK</vt:lpstr>
      <vt:lpstr>Ocean-LES applications at Yonsei University, Seoul</vt:lpstr>
      <vt:lpstr>PowerPoint-Präsentation</vt:lpstr>
      <vt:lpstr>PowerPoint-Präsentation</vt:lpstr>
      <vt:lpstr>PowerPoint-Präsentation</vt:lpstr>
      <vt:lpstr>LES Principals</vt:lpstr>
      <vt:lpstr>PowerPoint-Präsentation</vt:lpstr>
      <vt:lpstr>Short Introduction to LES (III)</vt:lpstr>
      <vt:lpstr>PowerPoint-Präsentation</vt:lpstr>
      <vt:lpstr>PowerPoint-Präsentation</vt:lpstr>
      <vt:lpstr>A Simple Example:  Convection Above a Homogeneous Surface</vt:lpstr>
      <vt:lpstr>PowerPoint-Präsentation</vt:lpstr>
      <vt:lpstr>PALM - Overview</vt:lpstr>
      <vt:lpstr>PALM – A PArallelized LES Model Features / Numerics</vt:lpstr>
      <vt:lpstr>Turbulent Transport Above Leads</vt:lpstr>
      <vt:lpstr>PowerPoint-Präsentation</vt:lpstr>
      <vt:lpstr>Leads:   Effects of Grid Resolution</vt:lpstr>
      <vt:lpstr>Leads:   Effects of Upstream Turbulence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PALM equations (atmosphere)</vt:lpstr>
      <vt:lpstr>PALM equations (ocean)</vt:lpstr>
      <vt:lpstr>PALM SGS-Model</vt:lpstr>
      <vt:lpstr>Ocean-Atmosphere Coupling in PALM: General Method</vt:lpstr>
      <vt:lpstr>Ocean-Atmosphere Coupling: Flux Equations</vt:lpstr>
      <vt:lpstr>Ocean-Atmosphere Coupling: Technical Realization (I)</vt:lpstr>
      <vt:lpstr>Ocean-Atmosphere Coupling: Technical Realization (II)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Summary / Comments</vt:lpstr>
      <vt:lpstr>PowerPoint-Präsentation</vt:lpstr>
      <vt:lpstr>Thank You!</vt:lpstr>
      <vt:lpstr>PowerPoint-Präsentation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resolution LES of building-induced turbulence</dc:title>
  <dc:subject/>
  <dc:creator>Marcus Oliver Letzel</dc:creator>
  <cp:lastModifiedBy>Recklebe Berit</cp:lastModifiedBy>
  <cp:revision>717</cp:revision>
  <dcterms:created xsi:type="dcterms:W3CDTF">2001-11-09T14:26:48Z</dcterms:created>
  <dcterms:modified xsi:type="dcterms:W3CDTF">2015-09-14T11:50:57Z</dcterms:modified>
</cp:coreProperties>
</file>